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sldIdLst>
    <p:sldId id="256" r:id="rId3"/>
    <p:sldId id="279" r:id="rId4"/>
    <p:sldId id="302" r:id="rId5"/>
    <p:sldId id="304" r:id="rId6"/>
    <p:sldId id="305" r:id="rId7"/>
    <p:sldId id="307" r:id="rId8"/>
    <p:sldId id="316" r:id="rId9"/>
    <p:sldId id="433" r:id="rId10"/>
    <p:sldId id="270" r:id="rId11"/>
    <p:sldId id="408" r:id="rId12"/>
    <p:sldId id="432" r:id="rId13"/>
    <p:sldId id="259" r:id="rId14"/>
    <p:sldId id="311" r:id="rId15"/>
    <p:sldId id="314" r:id="rId16"/>
    <p:sldId id="318" r:id="rId17"/>
    <p:sldId id="319" r:id="rId18"/>
    <p:sldId id="321" r:id="rId19"/>
    <p:sldId id="411" r:id="rId20"/>
    <p:sldId id="406" r:id="rId21"/>
    <p:sldId id="320" r:id="rId22"/>
    <p:sldId id="407" r:id="rId23"/>
    <p:sldId id="326" r:id="rId24"/>
    <p:sldId id="422" r:id="rId25"/>
    <p:sldId id="437" r:id="rId26"/>
    <p:sldId id="322" r:id="rId27"/>
    <p:sldId id="444" r:id="rId28"/>
    <p:sldId id="262" r:id="rId29"/>
    <p:sldId id="263" r:id="rId30"/>
    <p:sldId id="336" r:id="rId31"/>
    <p:sldId id="333" r:id="rId32"/>
    <p:sldId id="332" r:id="rId33"/>
    <p:sldId id="424" r:id="rId34"/>
    <p:sldId id="327" r:id="rId35"/>
    <p:sldId id="328" r:id="rId36"/>
    <p:sldId id="429" r:id="rId37"/>
    <p:sldId id="329" r:id="rId38"/>
    <p:sldId id="330" r:id="rId39"/>
    <p:sldId id="337" r:id="rId40"/>
    <p:sldId id="447" r:id="rId41"/>
    <p:sldId id="449" r:id="rId42"/>
    <p:sldId id="446" r:id="rId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ustomXml" Target="../customXml/item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customXml" Target="../customXml/item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FE62A-B0FE-4F17-9C85-142714C187A4}" type="datetimeFigureOut">
              <a:rPr lang="de-DE" smtClean="0"/>
              <a:t>29.01.2023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9CF7C-4EC0-4927-9592-D93CF5CC167A}" type="slidenum">
              <a:rPr lang="de-DE" smtClean="0"/>
              <a:t>‹Nr.›</a:t>
            </a:fld>
            <a:endParaRPr lang="de-DE"/>
          </a:p>
        </p:txBody>
      </p:sp>
    </p:spTree>
    <p:extLst>
      <p:ext uri="{BB962C8B-B14F-4D97-AF65-F5344CB8AC3E}">
        <p14:creationId xmlns:p14="http://schemas.microsoft.com/office/powerpoint/2010/main" val="74217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1" dirty="0"/>
              <a:t>Nr. 12 a)</a:t>
            </a:r>
            <a:br>
              <a:rPr lang="de-DE" b="1" dirty="0"/>
            </a:br>
            <a:r>
              <a:rPr lang="de-DE" dirty="0"/>
              <a:t>Die Skizze zeigt den Feldlinienverlauf zwischen einer positiv geladenen Spitze und einer negativ geladenen leitenden Platte. Eine positive Ladung erfährt eine Kraft entlang der Feldlinien (tangential zu den Feldlinien). Die Feldlinien treten senkrecht in die Oberfläche der Platte ein bzw. treten senkrecht aus der Oberfläche der Nadel aus.</a:t>
            </a:r>
          </a:p>
          <a:p>
            <a:pPr marL="171450" indent="-171450">
              <a:buFont typeface="Arial" panose="020B0604020202020204" pitchFamily="34" charset="0"/>
              <a:buChar char="•"/>
            </a:pPr>
            <a:endParaRPr lang="de-DE" b="1" dirty="0"/>
          </a:p>
        </p:txBody>
      </p:sp>
      <p:sp>
        <p:nvSpPr>
          <p:cNvPr id="4" name="Foliennummernplatzhalter 3"/>
          <p:cNvSpPr>
            <a:spLocks noGrp="1"/>
          </p:cNvSpPr>
          <p:nvPr>
            <p:ph type="sldNum" sz="quarter" idx="5"/>
          </p:nvPr>
        </p:nvSpPr>
        <p:spPr/>
        <p:txBody>
          <a:bodyPr/>
          <a:lstStyle/>
          <a:p>
            <a:fld id="{80F9CF7C-4EC0-4927-9592-D93CF5CC167A}" type="slidenum">
              <a:rPr lang="de-DE" smtClean="0"/>
              <a:t>32</a:t>
            </a:fld>
            <a:endParaRPr lang="de-DE"/>
          </a:p>
        </p:txBody>
      </p:sp>
    </p:spTree>
    <p:extLst>
      <p:ext uri="{BB962C8B-B14F-4D97-AF65-F5344CB8AC3E}">
        <p14:creationId xmlns:p14="http://schemas.microsoft.com/office/powerpoint/2010/main" val="256166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F88F88-8FA8-64E0-C115-0F8EBFAA429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B041F60-A0AA-A65B-516F-95A40E5C6B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F071C7E-BFAA-6118-7F3C-2B7D9A57F5D5}"/>
              </a:ext>
            </a:extLst>
          </p:cNvPr>
          <p:cNvSpPr>
            <a:spLocks noGrp="1"/>
          </p:cNvSpPr>
          <p:nvPr>
            <p:ph type="dt" sz="half" idx="10"/>
          </p:nvPr>
        </p:nvSpPr>
        <p:spPr/>
        <p:txBody>
          <a:bodyPr/>
          <a:lstStyle/>
          <a:p>
            <a:fld id="{14DA27A1-188C-480A-B00E-A12A8C49452F}" type="datetimeFigureOut">
              <a:rPr lang="de-DE" smtClean="0"/>
              <a:t>29.01.2023</a:t>
            </a:fld>
            <a:endParaRPr lang="de-DE"/>
          </a:p>
        </p:txBody>
      </p:sp>
      <p:sp>
        <p:nvSpPr>
          <p:cNvPr id="5" name="Fußzeilenplatzhalter 4">
            <a:extLst>
              <a:ext uri="{FF2B5EF4-FFF2-40B4-BE49-F238E27FC236}">
                <a16:creationId xmlns:a16="http://schemas.microsoft.com/office/drawing/2014/main" id="{B1F21DC0-DE7B-53DA-D8DE-F04F8BAD6CD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810CCC2-0078-AFA4-AA70-E0EAFF058D08}"/>
              </a:ext>
            </a:extLst>
          </p:cNvPr>
          <p:cNvSpPr>
            <a:spLocks noGrp="1"/>
          </p:cNvSpPr>
          <p:nvPr>
            <p:ph type="sldNum" sz="quarter" idx="12"/>
          </p:nvPr>
        </p:nvSpPr>
        <p:spPr/>
        <p:txBody>
          <a:bodyPr/>
          <a:lstStyle/>
          <a:p>
            <a:fld id="{CB0A5876-3F19-4743-89ED-67127B4C082C}" type="slidenum">
              <a:rPr lang="de-DE" smtClean="0"/>
              <a:t>‹Nr.›</a:t>
            </a:fld>
            <a:endParaRPr lang="de-DE"/>
          </a:p>
        </p:txBody>
      </p:sp>
    </p:spTree>
    <p:extLst>
      <p:ext uri="{BB962C8B-B14F-4D97-AF65-F5344CB8AC3E}">
        <p14:creationId xmlns:p14="http://schemas.microsoft.com/office/powerpoint/2010/main" val="2216055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DF1965-9E4E-DB3A-21EF-6DEE05839145}"/>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A191D8F-2F6E-A124-C38B-7166C4246B7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AE82F4E-F1EE-C2FC-7E32-2D993C117B44}"/>
              </a:ext>
            </a:extLst>
          </p:cNvPr>
          <p:cNvSpPr>
            <a:spLocks noGrp="1"/>
          </p:cNvSpPr>
          <p:nvPr>
            <p:ph type="dt" sz="half" idx="10"/>
          </p:nvPr>
        </p:nvSpPr>
        <p:spPr/>
        <p:txBody>
          <a:bodyPr/>
          <a:lstStyle/>
          <a:p>
            <a:fld id="{14DA27A1-188C-480A-B00E-A12A8C49452F}" type="datetimeFigureOut">
              <a:rPr lang="de-DE" smtClean="0"/>
              <a:t>29.01.2023</a:t>
            </a:fld>
            <a:endParaRPr lang="de-DE"/>
          </a:p>
        </p:txBody>
      </p:sp>
      <p:sp>
        <p:nvSpPr>
          <p:cNvPr id="5" name="Fußzeilenplatzhalter 4">
            <a:extLst>
              <a:ext uri="{FF2B5EF4-FFF2-40B4-BE49-F238E27FC236}">
                <a16:creationId xmlns:a16="http://schemas.microsoft.com/office/drawing/2014/main" id="{1135C4A2-0E09-9D16-EF3C-B834B3BB068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0E230A-DBE7-3435-F31A-3BEABCCA112B}"/>
              </a:ext>
            </a:extLst>
          </p:cNvPr>
          <p:cNvSpPr>
            <a:spLocks noGrp="1"/>
          </p:cNvSpPr>
          <p:nvPr>
            <p:ph type="sldNum" sz="quarter" idx="12"/>
          </p:nvPr>
        </p:nvSpPr>
        <p:spPr/>
        <p:txBody>
          <a:bodyPr/>
          <a:lstStyle/>
          <a:p>
            <a:fld id="{CB0A5876-3F19-4743-89ED-67127B4C082C}" type="slidenum">
              <a:rPr lang="de-DE" smtClean="0"/>
              <a:t>‹Nr.›</a:t>
            </a:fld>
            <a:endParaRPr lang="de-DE"/>
          </a:p>
        </p:txBody>
      </p:sp>
    </p:spTree>
    <p:extLst>
      <p:ext uri="{BB962C8B-B14F-4D97-AF65-F5344CB8AC3E}">
        <p14:creationId xmlns:p14="http://schemas.microsoft.com/office/powerpoint/2010/main" val="2449460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BA0FC5E-8AC9-AC1D-7B07-774A53A8B57D}"/>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6584E670-38A4-537C-2F7B-852C4F849CC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7D419D9-6926-C2E9-DF5C-C9636D2CEACC}"/>
              </a:ext>
            </a:extLst>
          </p:cNvPr>
          <p:cNvSpPr>
            <a:spLocks noGrp="1"/>
          </p:cNvSpPr>
          <p:nvPr>
            <p:ph type="dt" sz="half" idx="10"/>
          </p:nvPr>
        </p:nvSpPr>
        <p:spPr/>
        <p:txBody>
          <a:bodyPr/>
          <a:lstStyle/>
          <a:p>
            <a:fld id="{14DA27A1-188C-480A-B00E-A12A8C49452F}" type="datetimeFigureOut">
              <a:rPr lang="de-DE" smtClean="0"/>
              <a:t>29.01.2023</a:t>
            </a:fld>
            <a:endParaRPr lang="de-DE"/>
          </a:p>
        </p:txBody>
      </p:sp>
      <p:sp>
        <p:nvSpPr>
          <p:cNvPr id="5" name="Fußzeilenplatzhalter 4">
            <a:extLst>
              <a:ext uri="{FF2B5EF4-FFF2-40B4-BE49-F238E27FC236}">
                <a16:creationId xmlns:a16="http://schemas.microsoft.com/office/drawing/2014/main" id="{365BDAC7-F17C-33FF-41F5-C42A5552C06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38B7CDE-26E6-091E-3D84-122BB3D6660C}"/>
              </a:ext>
            </a:extLst>
          </p:cNvPr>
          <p:cNvSpPr>
            <a:spLocks noGrp="1"/>
          </p:cNvSpPr>
          <p:nvPr>
            <p:ph type="sldNum" sz="quarter" idx="12"/>
          </p:nvPr>
        </p:nvSpPr>
        <p:spPr/>
        <p:txBody>
          <a:bodyPr/>
          <a:lstStyle/>
          <a:p>
            <a:fld id="{CB0A5876-3F19-4743-89ED-67127B4C082C}" type="slidenum">
              <a:rPr lang="de-DE" smtClean="0"/>
              <a:t>‹Nr.›</a:t>
            </a:fld>
            <a:endParaRPr lang="de-DE"/>
          </a:p>
        </p:txBody>
      </p:sp>
    </p:spTree>
    <p:extLst>
      <p:ext uri="{BB962C8B-B14F-4D97-AF65-F5344CB8AC3E}">
        <p14:creationId xmlns:p14="http://schemas.microsoft.com/office/powerpoint/2010/main" val="4034991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1797526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484997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4193404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2979732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1530686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3327102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3689631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4056601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99A3C5-1103-1B39-70CB-4417942294E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CDB583F-92BA-D729-03AC-92C67120A4B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29D478C-3F8E-FC0B-8E1B-F1F010401990}"/>
              </a:ext>
            </a:extLst>
          </p:cNvPr>
          <p:cNvSpPr>
            <a:spLocks noGrp="1"/>
          </p:cNvSpPr>
          <p:nvPr>
            <p:ph type="dt" sz="half" idx="10"/>
          </p:nvPr>
        </p:nvSpPr>
        <p:spPr/>
        <p:txBody>
          <a:bodyPr/>
          <a:lstStyle/>
          <a:p>
            <a:fld id="{14DA27A1-188C-480A-B00E-A12A8C49452F}" type="datetimeFigureOut">
              <a:rPr lang="de-DE" smtClean="0"/>
              <a:t>29.01.2023</a:t>
            </a:fld>
            <a:endParaRPr lang="de-DE"/>
          </a:p>
        </p:txBody>
      </p:sp>
      <p:sp>
        <p:nvSpPr>
          <p:cNvPr id="5" name="Fußzeilenplatzhalter 4">
            <a:extLst>
              <a:ext uri="{FF2B5EF4-FFF2-40B4-BE49-F238E27FC236}">
                <a16:creationId xmlns:a16="http://schemas.microsoft.com/office/drawing/2014/main" id="{1EF0E858-BE1E-114C-1CF0-96D79F0D32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83D4BDA-973B-48FE-E8E8-2B00830FE2E7}"/>
              </a:ext>
            </a:extLst>
          </p:cNvPr>
          <p:cNvSpPr>
            <a:spLocks noGrp="1"/>
          </p:cNvSpPr>
          <p:nvPr>
            <p:ph type="sldNum" sz="quarter" idx="12"/>
          </p:nvPr>
        </p:nvSpPr>
        <p:spPr/>
        <p:txBody>
          <a:bodyPr/>
          <a:lstStyle/>
          <a:p>
            <a:fld id="{CB0A5876-3F19-4743-89ED-67127B4C082C}" type="slidenum">
              <a:rPr lang="de-DE" smtClean="0"/>
              <a:t>‹Nr.›</a:t>
            </a:fld>
            <a:endParaRPr lang="de-DE"/>
          </a:p>
        </p:txBody>
      </p:sp>
    </p:spTree>
    <p:extLst>
      <p:ext uri="{BB962C8B-B14F-4D97-AF65-F5344CB8AC3E}">
        <p14:creationId xmlns:p14="http://schemas.microsoft.com/office/powerpoint/2010/main" val="39666981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12072923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1616979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12061040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1/29/2023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‹Nr.›</a:t>
            </a:fld>
            <a:endParaRPr lang="en-US"/>
          </a:p>
        </p:txBody>
      </p:sp>
    </p:spTree>
    <p:extLst>
      <p:ext uri="{BB962C8B-B14F-4D97-AF65-F5344CB8AC3E}">
        <p14:creationId xmlns:p14="http://schemas.microsoft.com/office/powerpoint/2010/main" val="2516953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0D5BF9-16FF-74F5-5729-B133BE7941D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75D78CA-C708-A1D3-D428-5682856569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78DAC015-0C70-3BF5-2FFD-EF8B17167211}"/>
              </a:ext>
            </a:extLst>
          </p:cNvPr>
          <p:cNvSpPr>
            <a:spLocks noGrp="1"/>
          </p:cNvSpPr>
          <p:nvPr>
            <p:ph type="dt" sz="half" idx="10"/>
          </p:nvPr>
        </p:nvSpPr>
        <p:spPr/>
        <p:txBody>
          <a:bodyPr/>
          <a:lstStyle/>
          <a:p>
            <a:fld id="{14DA27A1-188C-480A-B00E-A12A8C49452F}" type="datetimeFigureOut">
              <a:rPr lang="de-DE" smtClean="0"/>
              <a:t>29.01.2023</a:t>
            </a:fld>
            <a:endParaRPr lang="de-DE"/>
          </a:p>
        </p:txBody>
      </p:sp>
      <p:sp>
        <p:nvSpPr>
          <p:cNvPr id="5" name="Fußzeilenplatzhalter 4">
            <a:extLst>
              <a:ext uri="{FF2B5EF4-FFF2-40B4-BE49-F238E27FC236}">
                <a16:creationId xmlns:a16="http://schemas.microsoft.com/office/drawing/2014/main" id="{53CDB7E3-F370-D640-740C-8871C5C62F0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C63E695-D97A-1026-16C5-422104C3A156}"/>
              </a:ext>
            </a:extLst>
          </p:cNvPr>
          <p:cNvSpPr>
            <a:spLocks noGrp="1"/>
          </p:cNvSpPr>
          <p:nvPr>
            <p:ph type="sldNum" sz="quarter" idx="12"/>
          </p:nvPr>
        </p:nvSpPr>
        <p:spPr/>
        <p:txBody>
          <a:bodyPr/>
          <a:lstStyle/>
          <a:p>
            <a:fld id="{CB0A5876-3F19-4743-89ED-67127B4C082C}" type="slidenum">
              <a:rPr lang="de-DE" smtClean="0"/>
              <a:t>‹Nr.›</a:t>
            </a:fld>
            <a:endParaRPr lang="de-DE"/>
          </a:p>
        </p:txBody>
      </p:sp>
    </p:spTree>
    <p:extLst>
      <p:ext uri="{BB962C8B-B14F-4D97-AF65-F5344CB8AC3E}">
        <p14:creationId xmlns:p14="http://schemas.microsoft.com/office/powerpoint/2010/main" val="6685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1CAFBA-A637-1B2C-6031-6CBF2722D11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0473400-6DA6-3FBA-6E09-813E56E33C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F818AF9-B347-19BF-F59A-54A0DD14966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D968BBB1-9BF1-47C2-6EB6-5A5BC916FF84}"/>
              </a:ext>
            </a:extLst>
          </p:cNvPr>
          <p:cNvSpPr>
            <a:spLocks noGrp="1"/>
          </p:cNvSpPr>
          <p:nvPr>
            <p:ph type="dt" sz="half" idx="10"/>
          </p:nvPr>
        </p:nvSpPr>
        <p:spPr/>
        <p:txBody>
          <a:bodyPr/>
          <a:lstStyle/>
          <a:p>
            <a:fld id="{14DA27A1-188C-480A-B00E-A12A8C49452F}" type="datetimeFigureOut">
              <a:rPr lang="de-DE" smtClean="0"/>
              <a:t>29.01.2023</a:t>
            </a:fld>
            <a:endParaRPr lang="de-DE"/>
          </a:p>
        </p:txBody>
      </p:sp>
      <p:sp>
        <p:nvSpPr>
          <p:cNvPr id="6" name="Fußzeilenplatzhalter 5">
            <a:extLst>
              <a:ext uri="{FF2B5EF4-FFF2-40B4-BE49-F238E27FC236}">
                <a16:creationId xmlns:a16="http://schemas.microsoft.com/office/drawing/2014/main" id="{C64214CA-F394-C63A-C35B-D0F3395570F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9273E52-6534-0242-417F-C4EB36ED94F2}"/>
              </a:ext>
            </a:extLst>
          </p:cNvPr>
          <p:cNvSpPr>
            <a:spLocks noGrp="1"/>
          </p:cNvSpPr>
          <p:nvPr>
            <p:ph type="sldNum" sz="quarter" idx="12"/>
          </p:nvPr>
        </p:nvSpPr>
        <p:spPr/>
        <p:txBody>
          <a:bodyPr/>
          <a:lstStyle/>
          <a:p>
            <a:fld id="{CB0A5876-3F19-4743-89ED-67127B4C082C}" type="slidenum">
              <a:rPr lang="de-DE" smtClean="0"/>
              <a:t>‹Nr.›</a:t>
            </a:fld>
            <a:endParaRPr lang="de-DE"/>
          </a:p>
        </p:txBody>
      </p:sp>
    </p:spTree>
    <p:extLst>
      <p:ext uri="{BB962C8B-B14F-4D97-AF65-F5344CB8AC3E}">
        <p14:creationId xmlns:p14="http://schemas.microsoft.com/office/powerpoint/2010/main" val="1253816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12173E-C458-0362-4C66-207CC5936CA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12FEAA91-CC5A-05DD-B50F-256CBE9C46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F823248A-E33D-9E63-CEFB-7D29FD10E2F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05F8ED86-A866-9087-B000-FF9E20B1FB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58B813E-5626-73AF-8D86-571361D26FF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1133258B-195E-D474-7551-CBC479E5E01F}"/>
              </a:ext>
            </a:extLst>
          </p:cNvPr>
          <p:cNvSpPr>
            <a:spLocks noGrp="1"/>
          </p:cNvSpPr>
          <p:nvPr>
            <p:ph type="dt" sz="half" idx="10"/>
          </p:nvPr>
        </p:nvSpPr>
        <p:spPr/>
        <p:txBody>
          <a:bodyPr/>
          <a:lstStyle/>
          <a:p>
            <a:fld id="{14DA27A1-188C-480A-B00E-A12A8C49452F}" type="datetimeFigureOut">
              <a:rPr lang="de-DE" smtClean="0"/>
              <a:t>29.01.2023</a:t>
            </a:fld>
            <a:endParaRPr lang="de-DE"/>
          </a:p>
        </p:txBody>
      </p:sp>
      <p:sp>
        <p:nvSpPr>
          <p:cNvPr id="8" name="Fußzeilenplatzhalter 7">
            <a:extLst>
              <a:ext uri="{FF2B5EF4-FFF2-40B4-BE49-F238E27FC236}">
                <a16:creationId xmlns:a16="http://schemas.microsoft.com/office/drawing/2014/main" id="{9F659F17-87F5-14B9-CCBE-1BD29F87D970}"/>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F56A1574-1DD7-07C2-BF36-48B61C0D8C4A}"/>
              </a:ext>
            </a:extLst>
          </p:cNvPr>
          <p:cNvSpPr>
            <a:spLocks noGrp="1"/>
          </p:cNvSpPr>
          <p:nvPr>
            <p:ph type="sldNum" sz="quarter" idx="12"/>
          </p:nvPr>
        </p:nvSpPr>
        <p:spPr/>
        <p:txBody>
          <a:bodyPr/>
          <a:lstStyle/>
          <a:p>
            <a:fld id="{CB0A5876-3F19-4743-89ED-67127B4C082C}" type="slidenum">
              <a:rPr lang="de-DE" smtClean="0"/>
              <a:t>‹Nr.›</a:t>
            </a:fld>
            <a:endParaRPr lang="de-DE"/>
          </a:p>
        </p:txBody>
      </p:sp>
    </p:spTree>
    <p:extLst>
      <p:ext uri="{BB962C8B-B14F-4D97-AF65-F5344CB8AC3E}">
        <p14:creationId xmlns:p14="http://schemas.microsoft.com/office/powerpoint/2010/main" val="4045299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BA82F0-2800-8EC9-5ECA-D0A7D8DE6DA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D1E840F8-E1CA-BCDD-DFBF-B01874DA884B}"/>
              </a:ext>
            </a:extLst>
          </p:cNvPr>
          <p:cNvSpPr>
            <a:spLocks noGrp="1"/>
          </p:cNvSpPr>
          <p:nvPr>
            <p:ph type="dt" sz="half" idx="10"/>
          </p:nvPr>
        </p:nvSpPr>
        <p:spPr/>
        <p:txBody>
          <a:bodyPr/>
          <a:lstStyle/>
          <a:p>
            <a:fld id="{14DA27A1-188C-480A-B00E-A12A8C49452F}" type="datetimeFigureOut">
              <a:rPr lang="de-DE" smtClean="0"/>
              <a:t>29.01.2023</a:t>
            </a:fld>
            <a:endParaRPr lang="de-DE"/>
          </a:p>
        </p:txBody>
      </p:sp>
      <p:sp>
        <p:nvSpPr>
          <p:cNvPr id="4" name="Fußzeilenplatzhalter 3">
            <a:extLst>
              <a:ext uri="{FF2B5EF4-FFF2-40B4-BE49-F238E27FC236}">
                <a16:creationId xmlns:a16="http://schemas.microsoft.com/office/drawing/2014/main" id="{2133A85C-8506-D4AC-2F58-5DC655083D8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F9989CF-F92E-3E71-4A4A-50CC292DD05B}"/>
              </a:ext>
            </a:extLst>
          </p:cNvPr>
          <p:cNvSpPr>
            <a:spLocks noGrp="1"/>
          </p:cNvSpPr>
          <p:nvPr>
            <p:ph type="sldNum" sz="quarter" idx="12"/>
          </p:nvPr>
        </p:nvSpPr>
        <p:spPr/>
        <p:txBody>
          <a:bodyPr/>
          <a:lstStyle/>
          <a:p>
            <a:fld id="{CB0A5876-3F19-4743-89ED-67127B4C082C}" type="slidenum">
              <a:rPr lang="de-DE" smtClean="0"/>
              <a:t>‹Nr.›</a:t>
            </a:fld>
            <a:endParaRPr lang="de-DE"/>
          </a:p>
        </p:txBody>
      </p:sp>
    </p:spTree>
    <p:extLst>
      <p:ext uri="{BB962C8B-B14F-4D97-AF65-F5344CB8AC3E}">
        <p14:creationId xmlns:p14="http://schemas.microsoft.com/office/powerpoint/2010/main" val="188090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834D6BB-5AF8-F88E-DFC4-0B19DD33786E}"/>
              </a:ext>
            </a:extLst>
          </p:cNvPr>
          <p:cNvSpPr>
            <a:spLocks noGrp="1"/>
          </p:cNvSpPr>
          <p:nvPr>
            <p:ph type="dt" sz="half" idx="10"/>
          </p:nvPr>
        </p:nvSpPr>
        <p:spPr/>
        <p:txBody>
          <a:bodyPr/>
          <a:lstStyle/>
          <a:p>
            <a:fld id="{14DA27A1-188C-480A-B00E-A12A8C49452F}" type="datetimeFigureOut">
              <a:rPr lang="de-DE" smtClean="0"/>
              <a:t>29.01.2023</a:t>
            </a:fld>
            <a:endParaRPr lang="de-DE"/>
          </a:p>
        </p:txBody>
      </p:sp>
      <p:sp>
        <p:nvSpPr>
          <p:cNvPr id="3" name="Fußzeilenplatzhalter 2">
            <a:extLst>
              <a:ext uri="{FF2B5EF4-FFF2-40B4-BE49-F238E27FC236}">
                <a16:creationId xmlns:a16="http://schemas.microsoft.com/office/drawing/2014/main" id="{849697E7-C0C2-2723-F438-D032C2081E08}"/>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3856F6EE-B0AB-0426-A04D-791DF71DEAEA}"/>
              </a:ext>
            </a:extLst>
          </p:cNvPr>
          <p:cNvSpPr>
            <a:spLocks noGrp="1"/>
          </p:cNvSpPr>
          <p:nvPr>
            <p:ph type="sldNum" sz="quarter" idx="12"/>
          </p:nvPr>
        </p:nvSpPr>
        <p:spPr/>
        <p:txBody>
          <a:bodyPr/>
          <a:lstStyle/>
          <a:p>
            <a:fld id="{CB0A5876-3F19-4743-89ED-67127B4C082C}" type="slidenum">
              <a:rPr lang="de-DE" smtClean="0"/>
              <a:t>‹Nr.›</a:t>
            </a:fld>
            <a:endParaRPr lang="de-DE"/>
          </a:p>
        </p:txBody>
      </p:sp>
    </p:spTree>
    <p:extLst>
      <p:ext uri="{BB962C8B-B14F-4D97-AF65-F5344CB8AC3E}">
        <p14:creationId xmlns:p14="http://schemas.microsoft.com/office/powerpoint/2010/main" val="5809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FBF133-FCB2-2852-7728-1538E2F26B1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DE18DC3-66DA-274D-F3E2-CA13C6AE65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00BB616-126D-F2D9-1218-31C9EEB61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7B43BA7-3361-FB12-29FC-7EF1DC961E24}"/>
              </a:ext>
            </a:extLst>
          </p:cNvPr>
          <p:cNvSpPr>
            <a:spLocks noGrp="1"/>
          </p:cNvSpPr>
          <p:nvPr>
            <p:ph type="dt" sz="half" idx="10"/>
          </p:nvPr>
        </p:nvSpPr>
        <p:spPr/>
        <p:txBody>
          <a:bodyPr/>
          <a:lstStyle/>
          <a:p>
            <a:fld id="{14DA27A1-188C-480A-B00E-A12A8C49452F}" type="datetimeFigureOut">
              <a:rPr lang="de-DE" smtClean="0"/>
              <a:t>29.01.2023</a:t>
            </a:fld>
            <a:endParaRPr lang="de-DE"/>
          </a:p>
        </p:txBody>
      </p:sp>
      <p:sp>
        <p:nvSpPr>
          <p:cNvPr id="6" name="Fußzeilenplatzhalter 5">
            <a:extLst>
              <a:ext uri="{FF2B5EF4-FFF2-40B4-BE49-F238E27FC236}">
                <a16:creationId xmlns:a16="http://schemas.microsoft.com/office/drawing/2014/main" id="{864836EB-4D89-48CE-2D6A-BB71918A52D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C8A220A-6E24-6AD7-6103-6CA5BAA9B5C6}"/>
              </a:ext>
            </a:extLst>
          </p:cNvPr>
          <p:cNvSpPr>
            <a:spLocks noGrp="1"/>
          </p:cNvSpPr>
          <p:nvPr>
            <p:ph type="sldNum" sz="quarter" idx="12"/>
          </p:nvPr>
        </p:nvSpPr>
        <p:spPr/>
        <p:txBody>
          <a:bodyPr/>
          <a:lstStyle/>
          <a:p>
            <a:fld id="{CB0A5876-3F19-4743-89ED-67127B4C082C}" type="slidenum">
              <a:rPr lang="de-DE" smtClean="0"/>
              <a:t>‹Nr.›</a:t>
            </a:fld>
            <a:endParaRPr lang="de-DE"/>
          </a:p>
        </p:txBody>
      </p:sp>
    </p:spTree>
    <p:extLst>
      <p:ext uri="{BB962C8B-B14F-4D97-AF65-F5344CB8AC3E}">
        <p14:creationId xmlns:p14="http://schemas.microsoft.com/office/powerpoint/2010/main" val="601279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B05731-2B31-5FDE-53D3-CA48DD907AE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E1F1AD4E-FF8F-1CD8-C36D-058691CE06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F0B87520-4675-B3CC-EA64-0713675BB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9EEC8AA-2E78-6E56-4927-EB60F1CB5EF0}"/>
              </a:ext>
            </a:extLst>
          </p:cNvPr>
          <p:cNvSpPr>
            <a:spLocks noGrp="1"/>
          </p:cNvSpPr>
          <p:nvPr>
            <p:ph type="dt" sz="half" idx="10"/>
          </p:nvPr>
        </p:nvSpPr>
        <p:spPr/>
        <p:txBody>
          <a:bodyPr/>
          <a:lstStyle/>
          <a:p>
            <a:fld id="{14DA27A1-188C-480A-B00E-A12A8C49452F}" type="datetimeFigureOut">
              <a:rPr lang="de-DE" smtClean="0"/>
              <a:t>29.01.2023</a:t>
            </a:fld>
            <a:endParaRPr lang="de-DE"/>
          </a:p>
        </p:txBody>
      </p:sp>
      <p:sp>
        <p:nvSpPr>
          <p:cNvPr id="6" name="Fußzeilenplatzhalter 5">
            <a:extLst>
              <a:ext uri="{FF2B5EF4-FFF2-40B4-BE49-F238E27FC236}">
                <a16:creationId xmlns:a16="http://schemas.microsoft.com/office/drawing/2014/main" id="{3CE30065-BEBB-A517-AFB8-79D3BD2D6AB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9296E52-9DC0-4AC8-ADD5-FE75D5837343}"/>
              </a:ext>
            </a:extLst>
          </p:cNvPr>
          <p:cNvSpPr>
            <a:spLocks noGrp="1"/>
          </p:cNvSpPr>
          <p:nvPr>
            <p:ph type="sldNum" sz="quarter" idx="12"/>
          </p:nvPr>
        </p:nvSpPr>
        <p:spPr/>
        <p:txBody>
          <a:bodyPr/>
          <a:lstStyle/>
          <a:p>
            <a:fld id="{CB0A5876-3F19-4743-89ED-67127B4C082C}" type="slidenum">
              <a:rPr lang="de-DE" smtClean="0"/>
              <a:t>‹Nr.›</a:t>
            </a:fld>
            <a:endParaRPr lang="de-DE"/>
          </a:p>
        </p:txBody>
      </p:sp>
    </p:spTree>
    <p:extLst>
      <p:ext uri="{BB962C8B-B14F-4D97-AF65-F5344CB8AC3E}">
        <p14:creationId xmlns:p14="http://schemas.microsoft.com/office/powerpoint/2010/main" val="121895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198A03-DA37-D1C9-1E39-31C0D147A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85C2C3A3-8F55-854A-378F-C276734608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BF2A211-2F2E-4EBB-9EB8-488F371910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A27A1-188C-480A-B00E-A12A8C49452F}" type="datetimeFigureOut">
              <a:rPr lang="de-DE" smtClean="0"/>
              <a:t>29.01.2023</a:t>
            </a:fld>
            <a:endParaRPr lang="de-DE"/>
          </a:p>
        </p:txBody>
      </p:sp>
      <p:sp>
        <p:nvSpPr>
          <p:cNvPr id="5" name="Fußzeilenplatzhalter 4">
            <a:extLst>
              <a:ext uri="{FF2B5EF4-FFF2-40B4-BE49-F238E27FC236}">
                <a16:creationId xmlns:a16="http://schemas.microsoft.com/office/drawing/2014/main" id="{6110045D-98A9-0A93-391F-A452B44FA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B8795DA9-EDA5-105B-0A82-E21F2C75A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A5876-3F19-4743-89ED-67127B4C082C}" type="slidenum">
              <a:rPr lang="de-DE" smtClean="0"/>
              <a:t>‹Nr.›</a:t>
            </a:fld>
            <a:endParaRPr lang="de-DE"/>
          </a:p>
        </p:txBody>
      </p:sp>
    </p:spTree>
    <p:extLst>
      <p:ext uri="{BB962C8B-B14F-4D97-AF65-F5344CB8AC3E}">
        <p14:creationId xmlns:p14="http://schemas.microsoft.com/office/powerpoint/2010/main" val="3330944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1/29/2023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‹Nr.›</a:t>
            </a:fld>
            <a:endParaRPr lang="en-US"/>
          </a:p>
        </p:txBody>
      </p:sp>
    </p:spTree>
    <p:extLst>
      <p:ext uri="{BB962C8B-B14F-4D97-AF65-F5344CB8AC3E}">
        <p14:creationId xmlns:p14="http://schemas.microsoft.com/office/powerpoint/2010/main" val="774511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02_BallonWasserStrahl.mp4"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7DT_STOKBfU" TargetMode="External"/><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chemgapedia.de/vsengine/vlu/vsc/de/ph/16/elektrizitaetslehre/elektrostatik/influenzmaschine/influenzmaschine.vlu/Page/vsc/de/ph/16/elektrizitaetslehre/elektrostatik/influenzmaschine/vscml/influenzmaschine_funktion.vscml.html" TargetMode="External"/><Relationship Id="rId1" Type="http://schemas.openxmlformats.org/officeDocument/2006/relationships/slideLayout" Target="../slideLayouts/slideLayout13.xml"/><Relationship Id="rId4" Type="http://schemas.openxmlformats.org/officeDocument/2006/relationships/hyperlink" Target="Influenzmaschine_Chemgapedia.mp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Animationen/Atommodell_Bohr_Animation/Atommodell%20von%20BOHR%20(Animation).html"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2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9fVEpwtrKhQ" TargetMode="External"/><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FaradayscherK&#228;fig01.mp4"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FaradayscherK&#228;fig02.mp4" TargetMode="External"/><Relationship Id="rId1" Type="http://schemas.openxmlformats.org/officeDocument/2006/relationships/slideLayout" Target="../slideLayouts/slideLayout13.xml"/><Relationship Id="rId4" Type="http://schemas.openxmlformats.org/officeDocument/2006/relationships/hyperlink" Target="https://www.youtube.com/watch?v=IgFBIaFwkr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5" Type="http://schemas.openxmlformats.org/officeDocument/2006/relationships/image" Target="../media/image43.sv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26C624C-963C-4795-B05B-6565DB5AB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Users\olkra\Desktop\Naunhof_FreiesGymnasium\Physik\Klasse6\00_Einführung\Bilder-Videos\Elektrizitätslehre\E_Blitz.jpg">
            <a:extLst>
              <a:ext uri="{FF2B5EF4-FFF2-40B4-BE49-F238E27FC236}">
                <a16:creationId xmlns:a16="http://schemas.microsoft.com/office/drawing/2014/main" id="{3941BEFE-3DCD-FDDD-2CE5-B5D1D0A7252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964" r="12403" b="-3"/>
          <a:stretch/>
        </p:blipFill>
        <p:spPr bwMode="auto">
          <a:xfrm>
            <a:off x="3847755" y="5"/>
            <a:ext cx="3686887" cy="4197368"/>
          </a:xfrm>
          <a:custGeom>
            <a:avLst/>
            <a:gdLst/>
            <a:ahLst/>
            <a:cxnLst/>
            <a:rect l="l" t="t" r="r" b="b"/>
            <a:pathLst>
              <a:path w="3686887" h="4197368">
                <a:moveTo>
                  <a:pt x="0" y="0"/>
                </a:moveTo>
                <a:lnTo>
                  <a:pt x="3686887" y="0"/>
                </a:lnTo>
                <a:lnTo>
                  <a:pt x="3686887" y="3832811"/>
                </a:lnTo>
                <a:lnTo>
                  <a:pt x="3497100" y="3826712"/>
                </a:lnTo>
                <a:cubicBezTo>
                  <a:pt x="3497100" y="3826712"/>
                  <a:pt x="3493758" y="3826712"/>
                  <a:pt x="3493758" y="3826712"/>
                </a:cubicBezTo>
                <a:cubicBezTo>
                  <a:pt x="3426914" y="3823370"/>
                  <a:pt x="3363416" y="3823370"/>
                  <a:pt x="3296571" y="3820027"/>
                </a:cubicBezTo>
                <a:cubicBezTo>
                  <a:pt x="3065966" y="3820027"/>
                  <a:pt x="2835360" y="3820027"/>
                  <a:pt x="2608095" y="3820027"/>
                </a:cubicBezTo>
                <a:cubicBezTo>
                  <a:pt x="2384173" y="3910265"/>
                  <a:pt x="2140198" y="3833396"/>
                  <a:pt x="1919619" y="3903581"/>
                </a:cubicBezTo>
                <a:cubicBezTo>
                  <a:pt x="1685670" y="3900239"/>
                  <a:pt x="1465092" y="3970423"/>
                  <a:pt x="1234485" y="4000503"/>
                </a:cubicBezTo>
                <a:cubicBezTo>
                  <a:pt x="1060693" y="4013871"/>
                  <a:pt x="883561" y="3997160"/>
                  <a:pt x="723139" y="4067345"/>
                </a:cubicBezTo>
                <a:cubicBezTo>
                  <a:pt x="661310" y="4095753"/>
                  <a:pt x="606165" y="4128339"/>
                  <a:pt x="583188" y="4172622"/>
                </a:cubicBezTo>
                <a:lnTo>
                  <a:pt x="575662" y="4197368"/>
                </a:lnTo>
                <a:lnTo>
                  <a:pt x="0" y="4197368"/>
                </a:lnTo>
                <a:close/>
              </a:path>
            </a:pathLst>
          </a:custGeom>
          <a:noFill/>
          <a:extLst>
            <a:ext uri="{909E8E84-426E-40DD-AFC4-6F175D3DCCD1}">
              <a14:hiddenFill xmlns:a14="http://schemas.microsoft.com/office/drawing/2010/main">
                <a:solidFill>
                  <a:srgbClr val="FFFFFF"/>
                </a:solidFill>
              </a14:hiddenFill>
            </a:ext>
          </a:extLst>
        </p:spPr>
      </p:pic>
      <p:pic>
        <p:nvPicPr>
          <p:cNvPr id="9" name="Picture 12" descr="Bildergebnis für elektrostatik türklinke">
            <a:extLst>
              <a:ext uri="{FF2B5EF4-FFF2-40B4-BE49-F238E27FC236}">
                <a16:creationId xmlns:a16="http://schemas.microsoft.com/office/drawing/2014/main" id="{0D2A762D-1A6F-BBCF-27C7-7DD0720DCF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40" r="22942"/>
          <a:stretch/>
        </p:blipFill>
        <p:spPr bwMode="auto">
          <a:xfrm>
            <a:off x="7653538"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pic>
        <p:nvPicPr>
          <p:cNvPr id="5" name="Picture 8" descr="Ähnliches Foto">
            <a:extLst>
              <a:ext uri="{FF2B5EF4-FFF2-40B4-BE49-F238E27FC236}">
                <a16:creationId xmlns:a16="http://schemas.microsoft.com/office/drawing/2014/main" id="{E2A79245-F79C-82AA-CBED-4A1D70A803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94" r="-1" b="33754"/>
          <a:stretch/>
        </p:blipFill>
        <p:spPr bwMode="auto">
          <a:xfrm>
            <a:off x="-1" y="4297680"/>
            <a:ext cx="6836850" cy="2560309"/>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72BCF95E-3489-467F-B6CA-DB4EE1F225F7}"/>
              </a:ext>
            </a:extLst>
          </p:cNvPr>
          <p:cNvSpPr>
            <a:spLocks noGrp="1"/>
          </p:cNvSpPr>
          <p:nvPr>
            <p:ph type="ctrTitle"/>
          </p:nvPr>
        </p:nvSpPr>
        <p:spPr>
          <a:xfrm>
            <a:off x="6343650" y="4181474"/>
            <a:ext cx="5505814" cy="1471335"/>
          </a:xfrm>
        </p:spPr>
        <p:txBody>
          <a:bodyPr anchor="b">
            <a:normAutofit/>
          </a:bodyPr>
          <a:lstStyle/>
          <a:p>
            <a:r>
              <a:rPr lang="de-DE" sz="4400" dirty="0"/>
              <a:t>Elektrostatik und </a:t>
            </a:r>
            <a:br>
              <a:rPr lang="de-DE" sz="4400" dirty="0"/>
            </a:br>
            <a:r>
              <a:rPr lang="de-DE" sz="4400" dirty="0"/>
              <a:t>-dynamik</a:t>
            </a:r>
          </a:p>
        </p:txBody>
      </p:sp>
      <p:sp>
        <p:nvSpPr>
          <p:cNvPr id="3" name="Untertitel 2">
            <a:extLst>
              <a:ext uri="{FF2B5EF4-FFF2-40B4-BE49-F238E27FC236}">
                <a16:creationId xmlns:a16="http://schemas.microsoft.com/office/drawing/2014/main" id="{C2BE9349-0109-4496-A838-F8FD24C084C0}"/>
              </a:ext>
            </a:extLst>
          </p:cNvPr>
          <p:cNvSpPr>
            <a:spLocks noGrp="1"/>
          </p:cNvSpPr>
          <p:nvPr>
            <p:ph type="subTitle" idx="1"/>
          </p:nvPr>
        </p:nvSpPr>
        <p:spPr>
          <a:xfrm>
            <a:off x="6343650" y="5709565"/>
            <a:ext cx="5395975" cy="646785"/>
          </a:xfrm>
        </p:spPr>
        <p:txBody>
          <a:bodyPr>
            <a:normAutofit lnSpcReduction="10000"/>
          </a:bodyPr>
          <a:lstStyle/>
          <a:p>
            <a:r>
              <a:rPr lang="de-DE" sz="2000" dirty="0"/>
              <a:t>Elektrische Ladung und elektrisches Feld</a:t>
            </a:r>
          </a:p>
        </p:txBody>
      </p:sp>
      <p:pic>
        <p:nvPicPr>
          <p:cNvPr id="7" name="Picture 10" descr="Bildergebnis für elektrostatik">
            <a:extLst>
              <a:ext uri="{FF2B5EF4-FFF2-40B4-BE49-F238E27FC236}">
                <a16:creationId xmlns:a16="http://schemas.microsoft.com/office/drawing/2014/main" id="{00C50155-6020-1040-3D27-00A24D5CA4C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731" r="12639" b="-1"/>
          <a:stretch/>
        </p:blipFill>
        <p:spPr bwMode="auto">
          <a:xfrm>
            <a:off x="20" y="10"/>
            <a:ext cx="3728839" cy="419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9270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50370EE-E4B2-4627-AF5E-374E0E683738}"/>
              </a:ext>
            </a:extLst>
          </p:cNvPr>
          <p:cNvSpPr>
            <a:spLocks noGrp="1"/>
          </p:cNvSpPr>
          <p:nvPr>
            <p:ph idx="1"/>
          </p:nvPr>
        </p:nvSpPr>
        <p:spPr>
          <a:xfrm>
            <a:off x="664144" y="1827821"/>
            <a:ext cx="6975280" cy="2051160"/>
          </a:xfrm>
        </p:spPr>
        <p:txBody>
          <a:bodyPr>
            <a:normAutofit/>
          </a:bodyPr>
          <a:lstStyle/>
          <a:p>
            <a:pPr marL="68580" indent="0">
              <a:buNone/>
            </a:pPr>
            <a:r>
              <a:rPr lang="de-DE" sz="2400" dirty="0"/>
              <a:t>Nr.3</a:t>
            </a:r>
          </a:p>
          <a:p>
            <a:pPr marL="68580" indent="0">
              <a:buNone/>
            </a:pPr>
            <a:r>
              <a:rPr lang="de-DE" sz="2400" dirty="0"/>
              <a:t>Reibt man mit einem Ballon an den Haaren, dann werden diese vom Ballon angezogen. Erläutere diese Erscheinung.</a:t>
            </a:r>
          </a:p>
        </p:txBody>
      </p:sp>
      <p:pic>
        <p:nvPicPr>
          <p:cNvPr id="6" name="Picture 10" descr="Bildergebnis für elektrostatik">
            <a:extLst>
              <a:ext uri="{FF2B5EF4-FFF2-40B4-BE49-F238E27FC236}">
                <a16:creationId xmlns:a16="http://schemas.microsoft.com/office/drawing/2014/main" id="{B0CEFA0D-2E11-48E8-957F-1B4A08713F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9424" y="1827821"/>
            <a:ext cx="3888432" cy="291632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9E626B7-EF7E-07B3-5FEC-543FC8C75A79}"/>
              </a:ext>
            </a:extLst>
          </p:cNvPr>
          <p:cNvSpPr>
            <a:spLocks noGrp="1"/>
          </p:cNvSpPr>
          <p:nvPr>
            <p:ph type="title"/>
          </p:nvPr>
        </p:nvSpPr>
        <p:spPr>
          <a:xfrm>
            <a:off x="838200" y="365125"/>
            <a:ext cx="10515600" cy="1325563"/>
          </a:xfrm>
        </p:spPr>
        <p:txBody>
          <a:bodyPr>
            <a:normAutofit fontScale="90000"/>
          </a:bodyPr>
          <a:lstStyle/>
          <a:p>
            <a:br>
              <a:rPr lang="de-DE" dirty="0"/>
            </a:br>
            <a:r>
              <a:rPr lang="de-DE" dirty="0"/>
              <a:t>LB S.105</a:t>
            </a:r>
            <a:br>
              <a:rPr lang="de-DE" dirty="0"/>
            </a:br>
            <a:endParaRPr lang="de-DE" dirty="0"/>
          </a:p>
        </p:txBody>
      </p:sp>
    </p:spTree>
    <p:extLst>
      <p:ext uri="{BB962C8B-B14F-4D97-AF65-F5344CB8AC3E}">
        <p14:creationId xmlns:p14="http://schemas.microsoft.com/office/powerpoint/2010/main" val="324444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50370EE-E4B2-4627-AF5E-374E0E683738}"/>
              </a:ext>
            </a:extLst>
          </p:cNvPr>
          <p:cNvSpPr>
            <a:spLocks noGrp="1"/>
          </p:cNvSpPr>
          <p:nvPr>
            <p:ph idx="1"/>
          </p:nvPr>
        </p:nvSpPr>
        <p:spPr>
          <a:xfrm>
            <a:off x="664144" y="1827821"/>
            <a:ext cx="6975280" cy="2051160"/>
          </a:xfrm>
        </p:spPr>
        <p:txBody>
          <a:bodyPr>
            <a:normAutofit/>
          </a:bodyPr>
          <a:lstStyle/>
          <a:p>
            <a:pPr marL="68580" indent="0">
              <a:buNone/>
            </a:pPr>
            <a:r>
              <a:rPr lang="de-DE" sz="2400" dirty="0"/>
              <a:t>Nr.3</a:t>
            </a:r>
          </a:p>
          <a:p>
            <a:pPr marL="68580" indent="0">
              <a:buNone/>
            </a:pPr>
            <a:r>
              <a:rPr lang="de-DE" sz="2400" dirty="0"/>
              <a:t>Reibt man mit einem Ballon an den Haaren, dann werden diese vom Ballon angezogen. Erläutere diese Erscheinung.</a:t>
            </a:r>
          </a:p>
        </p:txBody>
      </p:sp>
      <p:pic>
        <p:nvPicPr>
          <p:cNvPr id="6" name="Picture 10" descr="Bildergebnis für elektrostatik">
            <a:extLst>
              <a:ext uri="{FF2B5EF4-FFF2-40B4-BE49-F238E27FC236}">
                <a16:creationId xmlns:a16="http://schemas.microsoft.com/office/drawing/2014/main" id="{B0CEFA0D-2E11-48E8-957F-1B4A08713F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9424" y="2420819"/>
            <a:ext cx="3888432" cy="291632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9E626B7-EF7E-07B3-5FEC-543FC8C75A79}"/>
              </a:ext>
            </a:extLst>
          </p:cNvPr>
          <p:cNvSpPr>
            <a:spLocks noGrp="1"/>
          </p:cNvSpPr>
          <p:nvPr>
            <p:ph type="title"/>
          </p:nvPr>
        </p:nvSpPr>
        <p:spPr>
          <a:xfrm>
            <a:off x="838200" y="365125"/>
            <a:ext cx="10515600" cy="1325563"/>
          </a:xfrm>
        </p:spPr>
        <p:txBody>
          <a:bodyPr>
            <a:normAutofit fontScale="90000"/>
          </a:bodyPr>
          <a:lstStyle/>
          <a:p>
            <a:br>
              <a:rPr lang="de-DE" dirty="0"/>
            </a:br>
            <a:r>
              <a:rPr lang="de-DE" dirty="0"/>
              <a:t>LB S.105</a:t>
            </a:r>
            <a:br>
              <a:rPr lang="de-DE" dirty="0"/>
            </a:br>
            <a:endParaRPr lang="de-DE" dirty="0"/>
          </a:p>
        </p:txBody>
      </p:sp>
      <p:sp>
        <p:nvSpPr>
          <p:cNvPr id="4" name="Inhaltsplatzhalter 2">
            <a:extLst>
              <a:ext uri="{FF2B5EF4-FFF2-40B4-BE49-F238E27FC236}">
                <a16:creationId xmlns:a16="http://schemas.microsoft.com/office/drawing/2014/main" id="{4EEA0835-3395-3D7B-41B2-CD284B6B5055}"/>
              </a:ext>
            </a:extLst>
          </p:cNvPr>
          <p:cNvSpPr txBox="1">
            <a:spLocks/>
          </p:cNvSpPr>
          <p:nvPr/>
        </p:nvSpPr>
        <p:spPr>
          <a:xfrm>
            <a:off x="664144" y="3838876"/>
            <a:ext cx="6975280" cy="6272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 indent="0">
              <a:buFont typeface="Arial" panose="020B0604020202020204" pitchFamily="34" charset="0"/>
              <a:buNone/>
            </a:pPr>
            <a:r>
              <a:rPr lang="de-DE" sz="2400" dirty="0"/>
              <a:t>Nr.1 &amp; Nr.2</a:t>
            </a:r>
          </a:p>
        </p:txBody>
      </p:sp>
      <p:sp>
        <p:nvSpPr>
          <p:cNvPr id="5" name="Inhaltsplatzhalter 2">
            <a:extLst>
              <a:ext uri="{FF2B5EF4-FFF2-40B4-BE49-F238E27FC236}">
                <a16:creationId xmlns:a16="http://schemas.microsoft.com/office/drawing/2014/main" id="{BFEEBD87-9DA8-8D38-C55D-5CD9C9A7DAF1}"/>
              </a:ext>
            </a:extLst>
          </p:cNvPr>
          <p:cNvSpPr txBox="1">
            <a:spLocks/>
          </p:cNvSpPr>
          <p:nvPr/>
        </p:nvSpPr>
        <p:spPr>
          <a:xfrm>
            <a:off x="664144" y="4983415"/>
            <a:ext cx="6975280" cy="6272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 indent="0">
              <a:buFont typeface="Arial" panose="020B0604020202020204" pitchFamily="34" charset="0"/>
              <a:buNone/>
            </a:pPr>
            <a:r>
              <a:rPr lang="de-DE" sz="2400" dirty="0"/>
              <a:t>SE: Ballon und Alufoliestückchen</a:t>
            </a:r>
          </a:p>
        </p:txBody>
      </p:sp>
    </p:spTree>
    <p:extLst>
      <p:ext uri="{BB962C8B-B14F-4D97-AF65-F5344CB8AC3E}">
        <p14:creationId xmlns:p14="http://schemas.microsoft.com/office/powerpoint/2010/main" val="38390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Der Luftballon und das Wasser</a:t>
            </a:r>
            <a:br>
              <a:rPr lang="de-DE" dirty="0"/>
            </a:br>
            <a:endParaRPr lang="de-DE" dirty="0"/>
          </a:p>
        </p:txBody>
      </p:sp>
      <p:sp>
        <p:nvSpPr>
          <p:cNvPr id="3" name="Inhaltsplatzhalter 2"/>
          <p:cNvSpPr>
            <a:spLocks noGrp="1"/>
          </p:cNvSpPr>
          <p:nvPr>
            <p:ph idx="1"/>
          </p:nvPr>
        </p:nvSpPr>
        <p:spPr/>
        <p:txBody>
          <a:bodyPr/>
          <a:lstStyle/>
          <a:p>
            <a:endParaRPr lang="de-DE" dirty="0"/>
          </a:p>
        </p:txBody>
      </p:sp>
      <p:pic>
        <p:nvPicPr>
          <p:cNvPr id="1026" name="Picture 2" descr="C:\Users\olkra\Desktop\Momentaufnahme 1 (25.01.2019 08-37).png">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3632" y="2204864"/>
            <a:ext cx="6510692" cy="3662264"/>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2351584" y="1988840"/>
            <a:ext cx="1224136" cy="40324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8472264" y="1988840"/>
            <a:ext cx="1224136" cy="40324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23160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de-DE" dirty="0"/>
            </a:br>
            <a:r>
              <a:rPr lang="de-DE" dirty="0"/>
              <a:t>Wassermolekül als Dipol</a:t>
            </a:r>
            <a:br>
              <a:rPr lang="de-DE" dirty="0"/>
            </a:br>
            <a:endParaRPr lang="de-DE" dirty="0"/>
          </a:p>
        </p:txBody>
      </p:sp>
      <p:pic>
        <p:nvPicPr>
          <p:cNvPr id="6" name="Picture 4" descr="http://www.bs-wiki.de/mediawiki/images/Wasser-Dipo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370" y="2430132"/>
            <a:ext cx="4449734" cy="27721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814" y="2914819"/>
            <a:ext cx="4245730" cy="1568804"/>
          </a:xfrm>
          <a:prstGeom prst="rect">
            <a:avLst/>
          </a:prstGeom>
          <a:noFill/>
          <a:ln>
            <a:noFill/>
          </a:ln>
          <a:scene3d>
            <a:camera prst="orthographicFront">
              <a:rot lat="0" lon="0" rev="5442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Gerade Verbindung mit Pfeil 4"/>
          <p:cNvCxnSpPr/>
          <p:nvPr/>
        </p:nvCxnSpPr>
        <p:spPr>
          <a:xfrm>
            <a:off x="7824192" y="1628800"/>
            <a:ext cx="432048"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ytimg.com/vi/WAEA5CiV1IM/hq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7" y="1556793"/>
            <a:ext cx="5915025" cy="4438651"/>
          </a:xfrm>
          <a:prstGeom prst="rect">
            <a:avLst/>
          </a:prstGeom>
          <a:noFill/>
          <a:extLst>
            <a:ext uri="{909E8E84-426E-40DD-AFC4-6F175D3DCCD1}">
              <a14:hiddenFill xmlns:a14="http://schemas.microsoft.com/office/drawing/2010/main">
                <a:solidFill>
                  <a:srgbClr val="FFFFFF"/>
                </a:solidFill>
              </a14:hiddenFill>
            </a:ext>
          </a:extLst>
        </p:spPr>
      </p:pic>
      <p:sp>
        <p:nvSpPr>
          <p:cNvPr id="2" name="Minus 1"/>
          <p:cNvSpPr/>
          <p:nvPr/>
        </p:nvSpPr>
        <p:spPr>
          <a:xfrm>
            <a:off x="5777148" y="2846805"/>
            <a:ext cx="360040" cy="21602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Minus 5"/>
          <p:cNvSpPr/>
          <p:nvPr/>
        </p:nvSpPr>
        <p:spPr>
          <a:xfrm>
            <a:off x="5663952" y="3325345"/>
            <a:ext cx="360040" cy="21602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Minus 7"/>
          <p:cNvSpPr/>
          <p:nvPr/>
        </p:nvSpPr>
        <p:spPr>
          <a:xfrm>
            <a:off x="5907227" y="4221088"/>
            <a:ext cx="360040" cy="21602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Minus 8"/>
          <p:cNvSpPr/>
          <p:nvPr/>
        </p:nvSpPr>
        <p:spPr>
          <a:xfrm>
            <a:off x="5689022" y="3787558"/>
            <a:ext cx="360040" cy="21602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Minus 9"/>
          <p:cNvSpPr/>
          <p:nvPr/>
        </p:nvSpPr>
        <p:spPr>
          <a:xfrm>
            <a:off x="6292820" y="4634886"/>
            <a:ext cx="360040" cy="21602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Abgerundetes Rechteck 10"/>
          <p:cNvSpPr/>
          <p:nvPr/>
        </p:nvSpPr>
        <p:spPr>
          <a:xfrm>
            <a:off x="5153075" y="3124480"/>
            <a:ext cx="432048" cy="14401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Abgerundetes Rechteck 11"/>
          <p:cNvSpPr/>
          <p:nvPr/>
        </p:nvSpPr>
        <p:spPr>
          <a:xfrm>
            <a:off x="4721027" y="3124480"/>
            <a:ext cx="432048" cy="14401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5169095" y="3895570"/>
            <a:ext cx="432048" cy="144016"/>
          </a:xfrm>
          <a:prstGeom prst="roundRect">
            <a:avLst/>
          </a:prstGeom>
          <a:solidFill>
            <a:srgbClr val="FF0000"/>
          </a:solidFill>
          <a:ln>
            <a:noFill/>
          </a:ln>
          <a:scene3d>
            <a:camera prst="orthographicFront">
              <a:rot lat="0" lon="0" rev="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4737047" y="3967578"/>
            <a:ext cx="432048" cy="144016"/>
          </a:xfrm>
          <a:prstGeom prst="roundRect">
            <a:avLst/>
          </a:prstGeom>
          <a:solidFill>
            <a:srgbClr val="0070C0"/>
          </a:solidFill>
          <a:ln>
            <a:noFill/>
          </a:ln>
          <a:scene3d>
            <a:camera prst="orthographicFront">
              <a:rot lat="0" lon="0" rev="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Abgerundetes Rechteck 14"/>
          <p:cNvSpPr/>
          <p:nvPr/>
        </p:nvSpPr>
        <p:spPr>
          <a:xfrm>
            <a:off x="5547102" y="4674971"/>
            <a:ext cx="432048" cy="144016"/>
          </a:xfrm>
          <a:prstGeom prst="roundRect">
            <a:avLst/>
          </a:prstGeom>
          <a:solidFill>
            <a:srgbClr val="FF0000"/>
          </a:solidFill>
          <a:ln>
            <a:noFill/>
          </a:ln>
          <a:scene3d>
            <a:camera prst="orthographicFront">
              <a:rot lat="0" lon="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Abgerundetes Rechteck 15"/>
          <p:cNvSpPr/>
          <p:nvPr/>
        </p:nvSpPr>
        <p:spPr>
          <a:xfrm>
            <a:off x="5159896" y="4869160"/>
            <a:ext cx="432048" cy="144016"/>
          </a:xfrm>
          <a:prstGeom prst="roundRect">
            <a:avLst/>
          </a:prstGeom>
          <a:solidFill>
            <a:srgbClr val="0070C0"/>
          </a:solidFill>
          <a:ln>
            <a:noFill/>
          </a:ln>
          <a:scene3d>
            <a:camera prst="orthographicFront">
              <a:rot lat="0" lon="0" rev="1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6E6AE1AA-36C0-522B-C66A-34285FAA998C}"/>
              </a:ext>
            </a:extLst>
          </p:cNvPr>
          <p:cNvSpPr>
            <a:spLocks noGrp="1"/>
          </p:cNvSpPr>
          <p:nvPr>
            <p:ph idx="1"/>
          </p:nvPr>
        </p:nvSpPr>
        <p:spPr>
          <a:xfrm>
            <a:off x="2601286" y="6173962"/>
            <a:ext cx="7071804" cy="625232"/>
          </a:xfrm>
        </p:spPr>
        <p:txBody>
          <a:bodyPr/>
          <a:lstStyle/>
          <a:p>
            <a:pPr marL="0" indent="0">
              <a:buNone/>
            </a:pPr>
            <a:r>
              <a:rPr lang="de-DE" dirty="0"/>
              <a:t>DE: Salz, Pfeffer und geladener Ballon</a:t>
            </a:r>
          </a:p>
        </p:txBody>
      </p:sp>
    </p:spTree>
    <p:extLst>
      <p:ext uri="{BB962C8B-B14F-4D97-AF65-F5344CB8AC3E}">
        <p14:creationId xmlns:p14="http://schemas.microsoft.com/office/powerpoint/2010/main" val="182432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animEffect transition="in" filter="fade">
                                      <p:cBhvr>
                                        <p:cTn id="4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Ladungsausgleich</a:t>
            </a:r>
            <a:br>
              <a:rPr lang="de-DE" dirty="0"/>
            </a:br>
            <a:endParaRPr lang="de-DE" dirty="0"/>
          </a:p>
        </p:txBody>
      </p:sp>
      <p:sp>
        <p:nvSpPr>
          <p:cNvPr id="3" name="Inhaltsplatzhalter 2"/>
          <p:cNvSpPr>
            <a:spLocks noGrp="1"/>
          </p:cNvSpPr>
          <p:nvPr>
            <p:ph idx="1"/>
          </p:nvPr>
        </p:nvSpPr>
        <p:spPr>
          <a:xfrm>
            <a:off x="955921" y="1601759"/>
            <a:ext cx="10397879" cy="1064438"/>
          </a:xfrm>
          <a:ln w="25400">
            <a:solidFill>
              <a:srgbClr val="C00000"/>
            </a:solidFill>
          </a:ln>
        </p:spPr>
        <p:txBody>
          <a:bodyPr>
            <a:normAutofit/>
          </a:bodyPr>
          <a:lstStyle/>
          <a:p>
            <a:pPr marL="68580" indent="0">
              <a:buNone/>
            </a:pPr>
            <a:r>
              <a:rPr lang="de-DE" dirty="0"/>
              <a:t>Beim Ladungsausgleich fließen zuvor getrennte Ladungen zurück. </a:t>
            </a:r>
          </a:p>
        </p:txBody>
      </p:sp>
      <p:pic>
        <p:nvPicPr>
          <p:cNvPr id="1026" name="Picture 2" descr="Ähnliches F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1688" y="3692425"/>
            <a:ext cx="2233572" cy="207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082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de-DE" dirty="0"/>
            </a:br>
            <a:r>
              <a:rPr lang="de-DE" dirty="0"/>
              <a:t>LB DUDEN S. 122 Nr.3</a:t>
            </a:r>
            <a:br>
              <a:rPr lang="de-DE" dirty="0"/>
            </a:br>
            <a:endParaRPr lang="de-DE" dirty="0"/>
          </a:p>
        </p:txBody>
      </p:sp>
      <p:pic>
        <p:nvPicPr>
          <p:cNvPr id="4" name="Grafik 3">
            <a:extLst>
              <a:ext uri="{FF2B5EF4-FFF2-40B4-BE49-F238E27FC236}">
                <a16:creationId xmlns:a16="http://schemas.microsoft.com/office/drawing/2014/main" id="{92CA0B35-C349-74ED-1B62-974EC1D77571}"/>
              </a:ext>
            </a:extLst>
          </p:cNvPr>
          <p:cNvPicPr>
            <a:picLocks noChangeAspect="1"/>
          </p:cNvPicPr>
          <p:nvPr/>
        </p:nvPicPr>
        <p:blipFill>
          <a:blip r:embed="rId2"/>
          <a:stretch>
            <a:fillRect/>
          </a:stretch>
        </p:blipFill>
        <p:spPr>
          <a:xfrm>
            <a:off x="1858478" y="1579436"/>
            <a:ext cx="7977005" cy="2995775"/>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017" y="4139895"/>
            <a:ext cx="4647466" cy="2585345"/>
          </a:xfrm>
          <a:prstGeom prst="rect">
            <a:avLst/>
          </a:prstGeom>
          <a:noFill/>
          <a:ln>
            <a:noFill/>
          </a:ln>
          <a:scene3d>
            <a:camera prst="orthographicFront">
              <a:rot lat="0" lon="0" rev="2157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433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de-DE" dirty="0"/>
            </a:br>
            <a:r>
              <a:rPr lang="de-DE" dirty="0"/>
              <a:t>Influenz</a:t>
            </a:r>
            <a:br>
              <a:rPr lang="de-DE" dirty="0"/>
            </a:br>
            <a:endParaRPr lang="de-DE" dirty="0"/>
          </a:p>
        </p:txBody>
      </p:sp>
      <p:sp>
        <p:nvSpPr>
          <p:cNvPr id="3" name="Inhaltsplatzhalter 2"/>
          <p:cNvSpPr>
            <a:spLocks noGrp="1"/>
          </p:cNvSpPr>
          <p:nvPr>
            <p:ph idx="1"/>
          </p:nvPr>
        </p:nvSpPr>
        <p:spPr>
          <a:xfrm>
            <a:off x="838199" y="1508167"/>
            <a:ext cx="10633365" cy="1658545"/>
          </a:xfrm>
          <a:ln w="25400">
            <a:solidFill>
              <a:srgbClr val="C00000"/>
            </a:solidFill>
          </a:ln>
        </p:spPr>
        <p:txBody>
          <a:bodyPr>
            <a:normAutofit/>
          </a:bodyPr>
          <a:lstStyle/>
          <a:p>
            <a:pPr marL="68580" indent="0" algn="just">
              <a:buNone/>
            </a:pPr>
            <a:r>
              <a:rPr lang="de-DE" sz="2400" dirty="0"/>
              <a:t>Ist ein geladener Körper in der Nähe eines leitenden, ladungs-neutralen Körpers, so tritt bei dem leitenden Körper eine Ladungsverschiebung und somit eine Ladungstrennung auf. Diese wird als </a:t>
            </a:r>
            <a:r>
              <a:rPr lang="de-DE" sz="2400" b="1" dirty="0"/>
              <a:t>Influenz</a:t>
            </a:r>
            <a:r>
              <a:rPr lang="de-DE" sz="2400" dirty="0"/>
              <a:t> bezeichnet.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3861048"/>
            <a:ext cx="7953574" cy="2481402"/>
          </a:xfrm>
          <a:prstGeom prst="rect">
            <a:avLst/>
          </a:prstGeom>
          <a:noFill/>
          <a:ln>
            <a:noFill/>
          </a:ln>
          <a:scene3d>
            <a:camera prst="orthographicFront">
              <a:rot lat="0" lon="0" rev="2157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a:extLst>
              <a:ext uri="{FF2B5EF4-FFF2-40B4-BE49-F238E27FC236}">
                <a16:creationId xmlns:a16="http://schemas.microsoft.com/office/drawing/2014/main" id="{DE1B3BE3-41B3-4AA9-BD86-A2027BAEC694}"/>
              </a:ext>
            </a:extLst>
          </p:cNvPr>
          <p:cNvSpPr txBox="1"/>
          <p:nvPr/>
        </p:nvSpPr>
        <p:spPr>
          <a:xfrm>
            <a:off x="2535054" y="6111618"/>
            <a:ext cx="7416824" cy="461665"/>
          </a:xfrm>
          <a:prstGeom prst="rect">
            <a:avLst/>
          </a:prstGeom>
          <a:noFill/>
        </p:spPr>
        <p:txBody>
          <a:bodyPr wrap="square">
            <a:spAutoFit/>
          </a:bodyPr>
          <a:lstStyle/>
          <a:p>
            <a:r>
              <a:rPr lang="de-DE" sz="2400" u="sng"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04 Elektrisches Feld 2 - Telekolleg – YouTube</a:t>
            </a:r>
            <a:r>
              <a:rPr lang="de-DE" sz="2400" u="sng"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 (ab 7:55)</a:t>
            </a:r>
            <a:endParaRPr lang="de-DE" sz="2400" dirty="0">
              <a:solidFill>
                <a:schemeClr val="accent6">
                  <a:lumMod val="75000"/>
                </a:schemeClr>
              </a:solidFill>
            </a:endParaRPr>
          </a:p>
        </p:txBody>
      </p:sp>
    </p:spTree>
    <p:extLst>
      <p:ext uri="{BB962C8B-B14F-4D97-AF65-F5344CB8AC3E}">
        <p14:creationId xmlns:p14="http://schemas.microsoft.com/office/powerpoint/2010/main" val="2031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158067-EC4E-43AE-8A18-1AA7C096E620}"/>
              </a:ext>
            </a:extLst>
          </p:cNvPr>
          <p:cNvSpPr>
            <a:spLocks noGrp="1"/>
          </p:cNvSpPr>
          <p:nvPr>
            <p:ph type="title"/>
          </p:nvPr>
        </p:nvSpPr>
        <p:spPr/>
        <p:txBody>
          <a:bodyPr>
            <a:normAutofit/>
          </a:bodyPr>
          <a:lstStyle/>
          <a:p>
            <a:r>
              <a:rPr lang="de-DE" dirty="0"/>
              <a:t>Influenzmaschine</a:t>
            </a:r>
            <a:br>
              <a:rPr lang="de-DE" dirty="0"/>
            </a:br>
            <a:endParaRPr lang="de-DE" dirty="0"/>
          </a:p>
        </p:txBody>
      </p:sp>
      <p:sp>
        <p:nvSpPr>
          <p:cNvPr id="3" name="Inhaltsplatzhalter 2">
            <a:extLst>
              <a:ext uri="{FF2B5EF4-FFF2-40B4-BE49-F238E27FC236}">
                <a16:creationId xmlns:a16="http://schemas.microsoft.com/office/drawing/2014/main" id="{1AB1BAA2-891F-41C8-9A54-C8D3FF96EC16}"/>
              </a:ext>
            </a:extLst>
          </p:cNvPr>
          <p:cNvSpPr>
            <a:spLocks noGrp="1"/>
          </p:cNvSpPr>
          <p:nvPr>
            <p:ph idx="1"/>
          </p:nvPr>
        </p:nvSpPr>
        <p:spPr/>
        <p:txBody>
          <a:bodyPr/>
          <a:lstStyle/>
          <a:p>
            <a:endParaRPr lang="de-DE" dirty="0"/>
          </a:p>
        </p:txBody>
      </p:sp>
      <p:pic>
        <p:nvPicPr>
          <p:cNvPr id="5" name="Grafik 4">
            <a:hlinkClick r:id="rId2"/>
            <a:extLst>
              <a:ext uri="{FF2B5EF4-FFF2-40B4-BE49-F238E27FC236}">
                <a16:creationId xmlns:a16="http://schemas.microsoft.com/office/drawing/2014/main" id="{02F1195F-0810-42D9-AFD6-72CCB17521AB}"/>
              </a:ext>
            </a:extLst>
          </p:cNvPr>
          <p:cNvPicPr>
            <a:picLocks noChangeAspect="1"/>
          </p:cNvPicPr>
          <p:nvPr/>
        </p:nvPicPr>
        <p:blipFill>
          <a:blip r:embed="rId3"/>
          <a:stretch>
            <a:fillRect/>
          </a:stretch>
        </p:blipFill>
        <p:spPr>
          <a:xfrm>
            <a:off x="3847132" y="1875249"/>
            <a:ext cx="4218037" cy="4405783"/>
          </a:xfrm>
          <a:prstGeom prst="rect">
            <a:avLst/>
          </a:prstGeom>
        </p:spPr>
      </p:pic>
      <p:sp>
        <p:nvSpPr>
          <p:cNvPr id="6" name="Textfeld 5">
            <a:extLst>
              <a:ext uri="{FF2B5EF4-FFF2-40B4-BE49-F238E27FC236}">
                <a16:creationId xmlns:a16="http://schemas.microsoft.com/office/drawing/2014/main" id="{DCFB354E-E8F0-477D-9D34-AF4BF9EC5A46}"/>
              </a:ext>
            </a:extLst>
          </p:cNvPr>
          <p:cNvSpPr txBox="1"/>
          <p:nvPr/>
        </p:nvSpPr>
        <p:spPr>
          <a:xfrm>
            <a:off x="8020360" y="5872164"/>
            <a:ext cx="914033" cy="369332"/>
          </a:xfrm>
          <a:prstGeom prst="rect">
            <a:avLst/>
          </a:prstGeom>
          <a:noFill/>
        </p:spPr>
        <p:txBody>
          <a:bodyPr wrap="none" rtlCol="0">
            <a:spAutoFit/>
          </a:bodyPr>
          <a:lstStyle/>
          <a:p>
            <a:r>
              <a:rPr lang="de-DE" dirty="0">
                <a:hlinkClick r:id="rId4" action="ppaction://hlinkfile"/>
              </a:rPr>
              <a:t>Offline</a:t>
            </a:r>
            <a:endParaRPr lang="de-DE" dirty="0"/>
          </a:p>
        </p:txBody>
      </p:sp>
    </p:spTree>
    <p:extLst>
      <p:ext uri="{BB962C8B-B14F-4D97-AF65-F5344CB8AC3E}">
        <p14:creationId xmlns:p14="http://schemas.microsoft.com/office/powerpoint/2010/main" val="3902197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377057-C88F-4F2D-B519-6EFF676E90AB}"/>
              </a:ext>
            </a:extLst>
          </p:cNvPr>
          <p:cNvSpPr>
            <a:spLocks noGrp="1"/>
          </p:cNvSpPr>
          <p:nvPr>
            <p:ph type="title"/>
          </p:nvPr>
        </p:nvSpPr>
        <p:spPr/>
        <p:txBody>
          <a:bodyPr>
            <a:normAutofit/>
          </a:bodyPr>
          <a:lstStyle/>
          <a:p>
            <a:r>
              <a:rPr lang="de-DE" dirty="0"/>
              <a:t>Polarisation</a:t>
            </a:r>
            <a:br>
              <a:rPr lang="de-DE" dirty="0"/>
            </a:br>
            <a:endParaRPr lang="de-DE" dirty="0"/>
          </a:p>
        </p:txBody>
      </p:sp>
      <p:sp>
        <p:nvSpPr>
          <p:cNvPr id="5" name="Textfeld 4">
            <a:extLst>
              <a:ext uri="{FF2B5EF4-FFF2-40B4-BE49-F238E27FC236}">
                <a16:creationId xmlns:a16="http://schemas.microsoft.com/office/drawing/2014/main" id="{C64B08EF-BB33-421D-8781-2C692E541DC4}"/>
              </a:ext>
            </a:extLst>
          </p:cNvPr>
          <p:cNvSpPr txBox="1"/>
          <p:nvPr/>
        </p:nvSpPr>
        <p:spPr>
          <a:xfrm>
            <a:off x="2238524" y="1772816"/>
            <a:ext cx="7682676" cy="1938992"/>
          </a:xfrm>
          <a:prstGeom prst="rect">
            <a:avLst/>
          </a:prstGeom>
          <a:noFill/>
          <a:ln w="28575">
            <a:solidFill>
              <a:srgbClr val="C00000"/>
            </a:solidFill>
          </a:ln>
        </p:spPr>
        <p:txBody>
          <a:bodyPr wrap="square" rtlCol="0">
            <a:spAutoFit/>
          </a:bodyPr>
          <a:lstStyle/>
          <a:p>
            <a:pPr algn="just"/>
            <a:r>
              <a:rPr lang="de-DE" sz="2400" dirty="0"/>
              <a:t>Ist ein geladener Körper in der Nähe eines Isolators erfolgt eine Verschiebung von elektrischen Ladungen über kurze Distanzen (Größenordnung eines Atomabstandes). Moleküle oder kleinste Teilchen werden zu elektrischen </a:t>
            </a:r>
            <a:r>
              <a:rPr lang="de-DE" sz="2400" u="sng" dirty="0"/>
              <a:t>Dipolen</a:t>
            </a:r>
            <a:r>
              <a:rPr lang="de-DE" sz="2400" dirty="0"/>
              <a:t>.</a:t>
            </a:r>
          </a:p>
        </p:txBody>
      </p:sp>
      <p:cxnSp>
        <p:nvCxnSpPr>
          <p:cNvPr id="7" name="Gerade Verbindung mit Pfeil 6">
            <a:extLst>
              <a:ext uri="{FF2B5EF4-FFF2-40B4-BE49-F238E27FC236}">
                <a16:creationId xmlns:a16="http://schemas.microsoft.com/office/drawing/2014/main" id="{08917774-CADD-4F69-ABED-AD93CE6E5FF2}"/>
              </a:ext>
            </a:extLst>
          </p:cNvPr>
          <p:cNvCxnSpPr>
            <a:cxnSpLocks/>
            <a:endCxn id="87" idx="0"/>
          </p:cNvCxnSpPr>
          <p:nvPr/>
        </p:nvCxnSpPr>
        <p:spPr>
          <a:xfrm flipH="1">
            <a:off x="7457450" y="3621881"/>
            <a:ext cx="148264" cy="6887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hteck: abgerundete Ecken 54">
            <a:extLst>
              <a:ext uri="{FF2B5EF4-FFF2-40B4-BE49-F238E27FC236}">
                <a16:creationId xmlns:a16="http://schemas.microsoft.com/office/drawing/2014/main" id="{B31CB88A-E826-4559-8A8E-1619A8373576}"/>
              </a:ext>
            </a:extLst>
          </p:cNvPr>
          <p:cNvSpPr/>
          <p:nvPr/>
        </p:nvSpPr>
        <p:spPr>
          <a:xfrm>
            <a:off x="5435240" y="4125850"/>
            <a:ext cx="2821000" cy="193899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7" name="Gruppieren 76">
            <a:extLst>
              <a:ext uri="{FF2B5EF4-FFF2-40B4-BE49-F238E27FC236}">
                <a16:creationId xmlns:a16="http://schemas.microsoft.com/office/drawing/2014/main" id="{AFB64A74-FB84-454E-988A-6EBB10D8AF2F}"/>
              </a:ext>
            </a:extLst>
          </p:cNvPr>
          <p:cNvGrpSpPr/>
          <p:nvPr/>
        </p:nvGrpSpPr>
        <p:grpSpPr>
          <a:xfrm>
            <a:off x="5591945" y="4293096"/>
            <a:ext cx="1147101" cy="632110"/>
            <a:chOff x="1394817" y="4567106"/>
            <a:chExt cx="1147101" cy="632110"/>
          </a:xfrm>
        </p:grpSpPr>
        <p:sp>
          <p:nvSpPr>
            <p:cNvPr id="53" name="Rechteck: obere Ecken abgerundet 52">
              <a:extLst>
                <a:ext uri="{FF2B5EF4-FFF2-40B4-BE49-F238E27FC236}">
                  <a16:creationId xmlns:a16="http://schemas.microsoft.com/office/drawing/2014/main" id="{A483B624-17AB-4748-9193-00762EBEE0F9}"/>
                </a:ext>
              </a:extLst>
            </p:cNvPr>
            <p:cNvSpPr/>
            <p:nvPr/>
          </p:nvSpPr>
          <p:spPr>
            <a:xfrm rot="5400000">
              <a:off x="1927135" y="4596489"/>
              <a:ext cx="626841" cy="568075"/>
            </a:xfrm>
            <a:prstGeom prst="round2Same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Rechteck: obere Ecken abgerundet 53">
              <a:extLst>
                <a:ext uri="{FF2B5EF4-FFF2-40B4-BE49-F238E27FC236}">
                  <a16:creationId xmlns:a16="http://schemas.microsoft.com/office/drawing/2014/main" id="{FE970E59-BAB9-4D88-9627-2D43DECAC54F}"/>
                </a:ext>
              </a:extLst>
            </p:cNvPr>
            <p:cNvSpPr/>
            <p:nvPr/>
          </p:nvSpPr>
          <p:spPr>
            <a:xfrm rot="16200000">
              <a:off x="1374265" y="4601755"/>
              <a:ext cx="626841" cy="568075"/>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Rechteck: abgerundete Ecken 61">
              <a:extLst>
                <a:ext uri="{FF2B5EF4-FFF2-40B4-BE49-F238E27FC236}">
                  <a16:creationId xmlns:a16="http://schemas.microsoft.com/office/drawing/2014/main" id="{E5DD16B9-8AAE-46F3-B2F3-CA1CCE3816AC}"/>
                </a:ext>
              </a:extLst>
            </p:cNvPr>
            <p:cNvSpPr/>
            <p:nvPr/>
          </p:nvSpPr>
          <p:spPr>
            <a:xfrm>
              <a:off x="1394817" y="4578780"/>
              <a:ext cx="1147101" cy="62043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Ellipse 62">
              <a:extLst>
                <a:ext uri="{FF2B5EF4-FFF2-40B4-BE49-F238E27FC236}">
                  <a16:creationId xmlns:a16="http://schemas.microsoft.com/office/drawing/2014/main" id="{84984D77-B9C5-4B26-9998-CE050EE87AAE}"/>
                </a:ext>
              </a:extLst>
            </p:cNvPr>
            <p:cNvSpPr/>
            <p:nvPr/>
          </p:nvSpPr>
          <p:spPr>
            <a:xfrm>
              <a:off x="1979712" y="4620075"/>
              <a:ext cx="525388" cy="5253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a:t>
              </a:r>
              <a:endParaRPr lang="de-DE" b="1" dirty="0"/>
            </a:p>
          </p:txBody>
        </p:sp>
        <p:sp>
          <p:nvSpPr>
            <p:cNvPr id="64" name="Ellipse 63">
              <a:extLst>
                <a:ext uri="{FF2B5EF4-FFF2-40B4-BE49-F238E27FC236}">
                  <a16:creationId xmlns:a16="http://schemas.microsoft.com/office/drawing/2014/main" id="{1CDF96AB-0259-4EB6-99DF-11BC29466C36}"/>
                </a:ext>
              </a:extLst>
            </p:cNvPr>
            <p:cNvSpPr/>
            <p:nvPr/>
          </p:nvSpPr>
          <p:spPr>
            <a:xfrm>
              <a:off x="1484040" y="4742945"/>
              <a:ext cx="279648" cy="27964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a:t>
              </a:r>
              <a:endParaRPr lang="de-DE" b="1" dirty="0"/>
            </a:p>
          </p:txBody>
        </p:sp>
      </p:grpSp>
      <p:grpSp>
        <p:nvGrpSpPr>
          <p:cNvPr id="78" name="Gruppieren 77">
            <a:extLst>
              <a:ext uri="{FF2B5EF4-FFF2-40B4-BE49-F238E27FC236}">
                <a16:creationId xmlns:a16="http://schemas.microsoft.com/office/drawing/2014/main" id="{604B747C-5CDF-4895-9DC1-91DACE3BE60D}"/>
              </a:ext>
            </a:extLst>
          </p:cNvPr>
          <p:cNvGrpSpPr/>
          <p:nvPr/>
        </p:nvGrpSpPr>
        <p:grpSpPr>
          <a:xfrm>
            <a:off x="5603289" y="5189115"/>
            <a:ext cx="1147101" cy="632110"/>
            <a:chOff x="1394817" y="4567106"/>
            <a:chExt cx="1147101" cy="632110"/>
          </a:xfrm>
        </p:grpSpPr>
        <p:sp>
          <p:nvSpPr>
            <p:cNvPr id="79" name="Rechteck: obere Ecken abgerundet 78">
              <a:extLst>
                <a:ext uri="{FF2B5EF4-FFF2-40B4-BE49-F238E27FC236}">
                  <a16:creationId xmlns:a16="http://schemas.microsoft.com/office/drawing/2014/main" id="{D0F80ED0-0BAB-4F5A-B521-DFCFCBCAA366}"/>
                </a:ext>
              </a:extLst>
            </p:cNvPr>
            <p:cNvSpPr/>
            <p:nvPr/>
          </p:nvSpPr>
          <p:spPr>
            <a:xfrm rot="5400000">
              <a:off x="1927135" y="4596489"/>
              <a:ext cx="626841" cy="568075"/>
            </a:xfrm>
            <a:prstGeom prst="round2Same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Rechteck: obere Ecken abgerundet 79">
              <a:extLst>
                <a:ext uri="{FF2B5EF4-FFF2-40B4-BE49-F238E27FC236}">
                  <a16:creationId xmlns:a16="http://schemas.microsoft.com/office/drawing/2014/main" id="{50BE6398-D6BF-4CF1-8A48-791B70F5D0C6}"/>
                </a:ext>
              </a:extLst>
            </p:cNvPr>
            <p:cNvSpPr/>
            <p:nvPr/>
          </p:nvSpPr>
          <p:spPr>
            <a:xfrm rot="16200000">
              <a:off x="1374265" y="4601755"/>
              <a:ext cx="626841" cy="568075"/>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Rechteck: abgerundete Ecken 80">
              <a:extLst>
                <a:ext uri="{FF2B5EF4-FFF2-40B4-BE49-F238E27FC236}">
                  <a16:creationId xmlns:a16="http://schemas.microsoft.com/office/drawing/2014/main" id="{1F11E23B-BF03-4708-A907-7E75644D7A44}"/>
                </a:ext>
              </a:extLst>
            </p:cNvPr>
            <p:cNvSpPr/>
            <p:nvPr/>
          </p:nvSpPr>
          <p:spPr>
            <a:xfrm>
              <a:off x="1394817" y="4578780"/>
              <a:ext cx="1147101" cy="62043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Ellipse 81">
              <a:extLst>
                <a:ext uri="{FF2B5EF4-FFF2-40B4-BE49-F238E27FC236}">
                  <a16:creationId xmlns:a16="http://schemas.microsoft.com/office/drawing/2014/main" id="{8F72AE93-3A43-452B-AE3B-C93EA5DEF63E}"/>
                </a:ext>
              </a:extLst>
            </p:cNvPr>
            <p:cNvSpPr/>
            <p:nvPr/>
          </p:nvSpPr>
          <p:spPr>
            <a:xfrm>
              <a:off x="1979712" y="4620075"/>
              <a:ext cx="525388" cy="5253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a:t>
              </a:r>
              <a:endParaRPr lang="de-DE" b="1" dirty="0"/>
            </a:p>
          </p:txBody>
        </p:sp>
        <p:sp>
          <p:nvSpPr>
            <p:cNvPr id="83" name="Ellipse 82">
              <a:extLst>
                <a:ext uri="{FF2B5EF4-FFF2-40B4-BE49-F238E27FC236}">
                  <a16:creationId xmlns:a16="http://schemas.microsoft.com/office/drawing/2014/main" id="{DA11E905-57CF-4746-9DD0-8974F0A9BF73}"/>
                </a:ext>
              </a:extLst>
            </p:cNvPr>
            <p:cNvSpPr/>
            <p:nvPr/>
          </p:nvSpPr>
          <p:spPr>
            <a:xfrm>
              <a:off x="1484040" y="4742945"/>
              <a:ext cx="279648" cy="27964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a:t>
              </a:r>
              <a:endParaRPr lang="de-DE" b="1" dirty="0"/>
            </a:p>
          </p:txBody>
        </p:sp>
      </p:grpSp>
      <p:grpSp>
        <p:nvGrpSpPr>
          <p:cNvPr id="84" name="Gruppieren 83">
            <a:extLst>
              <a:ext uri="{FF2B5EF4-FFF2-40B4-BE49-F238E27FC236}">
                <a16:creationId xmlns:a16="http://schemas.microsoft.com/office/drawing/2014/main" id="{1E481BA7-CC81-4CC3-8D9D-AB54128EA2D3}"/>
              </a:ext>
            </a:extLst>
          </p:cNvPr>
          <p:cNvGrpSpPr/>
          <p:nvPr/>
        </p:nvGrpSpPr>
        <p:grpSpPr>
          <a:xfrm>
            <a:off x="6883900" y="4298933"/>
            <a:ext cx="1147101" cy="632110"/>
            <a:chOff x="1394817" y="4567106"/>
            <a:chExt cx="1147101" cy="632110"/>
          </a:xfrm>
        </p:grpSpPr>
        <p:sp>
          <p:nvSpPr>
            <p:cNvPr id="85" name="Rechteck: obere Ecken abgerundet 84">
              <a:extLst>
                <a:ext uri="{FF2B5EF4-FFF2-40B4-BE49-F238E27FC236}">
                  <a16:creationId xmlns:a16="http://schemas.microsoft.com/office/drawing/2014/main" id="{20EF5D55-8B93-40B8-B7EE-33E0CE3E6239}"/>
                </a:ext>
              </a:extLst>
            </p:cNvPr>
            <p:cNvSpPr/>
            <p:nvPr/>
          </p:nvSpPr>
          <p:spPr>
            <a:xfrm rot="5400000">
              <a:off x="1927135" y="4596489"/>
              <a:ext cx="626841" cy="568075"/>
            </a:xfrm>
            <a:prstGeom prst="round2Same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Rechteck: obere Ecken abgerundet 85">
              <a:extLst>
                <a:ext uri="{FF2B5EF4-FFF2-40B4-BE49-F238E27FC236}">
                  <a16:creationId xmlns:a16="http://schemas.microsoft.com/office/drawing/2014/main" id="{1E94A373-CE26-42FC-9F82-E7821F1E25DE}"/>
                </a:ext>
              </a:extLst>
            </p:cNvPr>
            <p:cNvSpPr/>
            <p:nvPr/>
          </p:nvSpPr>
          <p:spPr>
            <a:xfrm rot="16200000">
              <a:off x="1374265" y="4601755"/>
              <a:ext cx="626841" cy="568075"/>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Rechteck: abgerundete Ecken 86">
              <a:extLst>
                <a:ext uri="{FF2B5EF4-FFF2-40B4-BE49-F238E27FC236}">
                  <a16:creationId xmlns:a16="http://schemas.microsoft.com/office/drawing/2014/main" id="{A2B271A2-8919-4C3F-B8EC-0FF576AE7F4A}"/>
                </a:ext>
              </a:extLst>
            </p:cNvPr>
            <p:cNvSpPr/>
            <p:nvPr/>
          </p:nvSpPr>
          <p:spPr>
            <a:xfrm>
              <a:off x="1394817" y="4578780"/>
              <a:ext cx="1147101" cy="62043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Ellipse 87">
              <a:extLst>
                <a:ext uri="{FF2B5EF4-FFF2-40B4-BE49-F238E27FC236}">
                  <a16:creationId xmlns:a16="http://schemas.microsoft.com/office/drawing/2014/main" id="{45F3F1A3-B47B-4D46-9F43-ADAAF5731A1C}"/>
                </a:ext>
              </a:extLst>
            </p:cNvPr>
            <p:cNvSpPr/>
            <p:nvPr/>
          </p:nvSpPr>
          <p:spPr>
            <a:xfrm>
              <a:off x="1979712" y="4620075"/>
              <a:ext cx="525388" cy="5253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a:t>
              </a:r>
              <a:endParaRPr lang="de-DE" b="1" dirty="0"/>
            </a:p>
          </p:txBody>
        </p:sp>
        <p:sp>
          <p:nvSpPr>
            <p:cNvPr id="89" name="Ellipse 88">
              <a:extLst>
                <a:ext uri="{FF2B5EF4-FFF2-40B4-BE49-F238E27FC236}">
                  <a16:creationId xmlns:a16="http://schemas.microsoft.com/office/drawing/2014/main" id="{88942018-B641-4F56-B8F2-4A3CDC06BD7D}"/>
                </a:ext>
              </a:extLst>
            </p:cNvPr>
            <p:cNvSpPr/>
            <p:nvPr/>
          </p:nvSpPr>
          <p:spPr>
            <a:xfrm>
              <a:off x="1484040" y="4742945"/>
              <a:ext cx="279648" cy="27964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a:t>
              </a:r>
              <a:endParaRPr lang="de-DE" b="1" dirty="0"/>
            </a:p>
          </p:txBody>
        </p:sp>
      </p:grpSp>
      <p:grpSp>
        <p:nvGrpSpPr>
          <p:cNvPr id="90" name="Gruppieren 89">
            <a:extLst>
              <a:ext uri="{FF2B5EF4-FFF2-40B4-BE49-F238E27FC236}">
                <a16:creationId xmlns:a16="http://schemas.microsoft.com/office/drawing/2014/main" id="{41CBFF97-2FC1-4189-AC67-A0F02D14E20B}"/>
              </a:ext>
            </a:extLst>
          </p:cNvPr>
          <p:cNvGrpSpPr/>
          <p:nvPr/>
        </p:nvGrpSpPr>
        <p:grpSpPr>
          <a:xfrm>
            <a:off x="6892731" y="5189115"/>
            <a:ext cx="1147101" cy="632110"/>
            <a:chOff x="1394817" y="4567106"/>
            <a:chExt cx="1147101" cy="632110"/>
          </a:xfrm>
        </p:grpSpPr>
        <p:sp>
          <p:nvSpPr>
            <p:cNvPr id="91" name="Rechteck: obere Ecken abgerundet 90">
              <a:extLst>
                <a:ext uri="{FF2B5EF4-FFF2-40B4-BE49-F238E27FC236}">
                  <a16:creationId xmlns:a16="http://schemas.microsoft.com/office/drawing/2014/main" id="{49CC17EF-F741-43BE-B917-050A1CAF72C2}"/>
                </a:ext>
              </a:extLst>
            </p:cNvPr>
            <p:cNvSpPr/>
            <p:nvPr/>
          </p:nvSpPr>
          <p:spPr>
            <a:xfrm rot="5400000">
              <a:off x="1927135" y="4596489"/>
              <a:ext cx="626841" cy="568075"/>
            </a:xfrm>
            <a:prstGeom prst="round2Same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Rechteck: obere Ecken abgerundet 91">
              <a:extLst>
                <a:ext uri="{FF2B5EF4-FFF2-40B4-BE49-F238E27FC236}">
                  <a16:creationId xmlns:a16="http://schemas.microsoft.com/office/drawing/2014/main" id="{A596FC0D-C104-4DC3-8E64-A62EF4E4B7F7}"/>
                </a:ext>
              </a:extLst>
            </p:cNvPr>
            <p:cNvSpPr/>
            <p:nvPr/>
          </p:nvSpPr>
          <p:spPr>
            <a:xfrm rot="16200000">
              <a:off x="1374265" y="4601755"/>
              <a:ext cx="626841" cy="568075"/>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Rechteck: abgerundete Ecken 92">
              <a:extLst>
                <a:ext uri="{FF2B5EF4-FFF2-40B4-BE49-F238E27FC236}">
                  <a16:creationId xmlns:a16="http://schemas.microsoft.com/office/drawing/2014/main" id="{5F537914-386E-478E-8F4E-C91C93898429}"/>
                </a:ext>
              </a:extLst>
            </p:cNvPr>
            <p:cNvSpPr/>
            <p:nvPr/>
          </p:nvSpPr>
          <p:spPr>
            <a:xfrm>
              <a:off x="1394817" y="4578780"/>
              <a:ext cx="1147101" cy="62043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Ellipse 93">
              <a:extLst>
                <a:ext uri="{FF2B5EF4-FFF2-40B4-BE49-F238E27FC236}">
                  <a16:creationId xmlns:a16="http://schemas.microsoft.com/office/drawing/2014/main" id="{C91081A9-F140-47C6-A01E-14F5ECEE92B0}"/>
                </a:ext>
              </a:extLst>
            </p:cNvPr>
            <p:cNvSpPr/>
            <p:nvPr/>
          </p:nvSpPr>
          <p:spPr>
            <a:xfrm>
              <a:off x="1979712" y="4620075"/>
              <a:ext cx="525388" cy="5253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a:t>
              </a:r>
              <a:endParaRPr lang="de-DE" b="1" dirty="0"/>
            </a:p>
          </p:txBody>
        </p:sp>
        <p:sp>
          <p:nvSpPr>
            <p:cNvPr id="95" name="Ellipse 94">
              <a:extLst>
                <a:ext uri="{FF2B5EF4-FFF2-40B4-BE49-F238E27FC236}">
                  <a16:creationId xmlns:a16="http://schemas.microsoft.com/office/drawing/2014/main" id="{2475BD3E-977D-47CB-AA1A-CB374AFFC31D}"/>
                </a:ext>
              </a:extLst>
            </p:cNvPr>
            <p:cNvSpPr/>
            <p:nvPr/>
          </p:nvSpPr>
          <p:spPr>
            <a:xfrm>
              <a:off x="1484040" y="4742945"/>
              <a:ext cx="279648" cy="279648"/>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t>-</a:t>
              </a:r>
              <a:endParaRPr lang="de-DE" b="1" dirty="0"/>
            </a:p>
          </p:txBody>
        </p:sp>
      </p:grpSp>
      <p:sp>
        <p:nvSpPr>
          <p:cNvPr id="97" name="Ellipse 96">
            <a:extLst>
              <a:ext uri="{FF2B5EF4-FFF2-40B4-BE49-F238E27FC236}">
                <a16:creationId xmlns:a16="http://schemas.microsoft.com/office/drawing/2014/main" id="{47ADC2A0-CAAD-462C-9D92-AD99DC9B1010}"/>
              </a:ext>
            </a:extLst>
          </p:cNvPr>
          <p:cNvSpPr/>
          <p:nvPr/>
        </p:nvSpPr>
        <p:spPr>
          <a:xfrm>
            <a:off x="3604327" y="4346065"/>
            <a:ext cx="1364304" cy="136430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800" b="1" dirty="0"/>
              <a:t>+</a:t>
            </a:r>
            <a:endParaRPr lang="de-DE" sz="7200" b="1" dirty="0"/>
          </a:p>
        </p:txBody>
      </p:sp>
      <p:sp>
        <p:nvSpPr>
          <p:cNvPr id="98" name="Textfeld 97">
            <a:extLst>
              <a:ext uri="{FF2B5EF4-FFF2-40B4-BE49-F238E27FC236}">
                <a16:creationId xmlns:a16="http://schemas.microsoft.com/office/drawing/2014/main" id="{3E2F4024-E576-4EA6-8B4F-BB90461F8466}"/>
              </a:ext>
            </a:extLst>
          </p:cNvPr>
          <p:cNvSpPr txBox="1"/>
          <p:nvPr/>
        </p:nvSpPr>
        <p:spPr>
          <a:xfrm>
            <a:off x="8175854" y="3948198"/>
            <a:ext cx="1245854" cy="461665"/>
          </a:xfrm>
          <a:prstGeom prst="rect">
            <a:avLst/>
          </a:prstGeom>
          <a:noFill/>
        </p:spPr>
        <p:txBody>
          <a:bodyPr wrap="none" rtlCol="0">
            <a:spAutoFit/>
          </a:bodyPr>
          <a:lstStyle/>
          <a:p>
            <a:r>
              <a:rPr lang="de-DE" sz="2400" dirty="0"/>
              <a:t>Isolator</a:t>
            </a:r>
          </a:p>
        </p:txBody>
      </p:sp>
    </p:spTree>
    <p:extLst>
      <p:ext uri="{BB962C8B-B14F-4D97-AF65-F5344CB8AC3E}">
        <p14:creationId xmlns:p14="http://schemas.microsoft.com/office/powerpoint/2010/main" val="2803538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de-DE" dirty="0"/>
            </a:br>
            <a:r>
              <a:rPr lang="de-DE" dirty="0"/>
              <a:t>Atommodell</a:t>
            </a:r>
            <a:br>
              <a:rPr lang="de-DE" dirty="0"/>
            </a:br>
            <a:endParaRPr lang="de-DE" dirty="0"/>
          </a:p>
        </p:txBody>
      </p:sp>
      <p:pic>
        <p:nvPicPr>
          <p:cNvPr id="5" name="Grafik 4" descr="Ein Bild, das Himmel, farbig, Linie enthält.&#10;&#10;Automatisch generierte Beschreibung">
            <a:hlinkClick r:id="rId2" action="ppaction://hlinkfile"/>
            <a:extLst>
              <a:ext uri="{FF2B5EF4-FFF2-40B4-BE49-F238E27FC236}">
                <a16:creationId xmlns:a16="http://schemas.microsoft.com/office/drawing/2014/main" id="{0D86481E-1C12-932A-5C91-17D2A3F96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678" y="1683369"/>
            <a:ext cx="8550233" cy="4809506"/>
          </a:xfrm>
          <a:prstGeom prst="rect">
            <a:avLst/>
          </a:prstGeom>
        </p:spPr>
      </p:pic>
    </p:spTree>
    <p:extLst>
      <p:ext uri="{BB962C8B-B14F-4D97-AF65-F5344CB8AC3E}">
        <p14:creationId xmlns:p14="http://schemas.microsoft.com/office/powerpoint/2010/main" val="4114086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LB DUDEN S.122 Nr.5</a:t>
            </a:r>
            <a:br>
              <a:rPr lang="de-DE" dirty="0"/>
            </a:br>
            <a:endParaRPr lang="de-DE" dirty="0"/>
          </a:p>
        </p:txBody>
      </p:sp>
      <p:pic>
        <p:nvPicPr>
          <p:cNvPr id="4" name="Grafik 3">
            <a:extLst>
              <a:ext uri="{FF2B5EF4-FFF2-40B4-BE49-F238E27FC236}">
                <a16:creationId xmlns:a16="http://schemas.microsoft.com/office/drawing/2014/main" id="{787DF514-C575-60C2-5D62-48436ACD6978}"/>
              </a:ext>
            </a:extLst>
          </p:cNvPr>
          <p:cNvPicPr>
            <a:picLocks noChangeAspect="1"/>
          </p:cNvPicPr>
          <p:nvPr/>
        </p:nvPicPr>
        <p:blipFill>
          <a:blip r:embed="rId2"/>
          <a:stretch>
            <a:fillRect/>
          </a:stretch>
        </p:blipFill>
        <p:spPr>
          <a:xfrm>
            <a:off x="838200" y="1887086"/>
            <a:ext cx="7372350" cy="2634278"/>
          </a:xfrm>
          <a:prstGeom prst="rect">
            <a:avLst/>
          </a:prstGeom>
        </p:spPr>
      </p:pic>
      <p:pic>
        <p:nvPicPr>
          <p:cNvPr id="6" name="Grafik 5">
            <a:extLst>
              <a:ext uri="{FF2B5EF4-FFF2-40B4-BE49-F238E27FC236}">
                <a16:creationId xmlns:a16="http://schemas.microsoft.com/office/drawing/2014/main" id="{8A1351EE-9633-FCCE-B9E2-147A8C5ED1A4}"/>
              </a:ext>
            </a:extLst>
          </p:cNvPr>
          <p:cNvPicPr>
            <a:picLocks noChangeAspect="1"/>
          </p:cNvPicPr>
          <p:nvPr/>
        </p:nvPicPr>
        <p:blipFill>
          <a:blip r:embed="rId3"/>
          <a:stretch>
            <a:fillRect/>
          </a:stretch>
        </p:blipFill>
        <p:spPr>
          <a:xfrm>
            <a:off x="7505699" y="3693713"/>
            <a:ext cx="4371975" cy="2964262"/>
          </a:xfrm>
          <a:prstGeom prst="rect">
            <a:avLst/>
          </a:prstGeom>
        </p:spPr>
      </p:pic>
    </p:spTree>
    <p:extLst>
      <p:ext uri="{BB962C8B-B14F-4D97-AF65-F5344CB8AC3E}">
        <p14:creationId xmlns:p14="http://schemas.microsoft.com/office/powerpoint/2010/main" val="3376850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50370EE-E4B2-4627-AF5E-374E0E683738}"/>
              </a:ext>
            </a:extLst>
          </p:cNvPr>
          <p:cNvSpPr>
            <a:spLocks noGrp="1"/>
          </p:cNvSpPr>
          <p:nvPr>
            <p:ph idx="1"/>
          </p:nvPr>
        </p:nvSpPr>
        <p:spPr>
          <a:xfrm>
            <a:off x="887767" y="1968180"/>
            <a:ext cx="6574977" cy="1955495"/>
          </a:xfrm>
        </p:spPr>
        <p:txBody>
          <a:bodyPr>
            <a:normAutofit fontScale="92500"/>
          </a:bodyPr>
          <a:lstStyle/>
          <a:p>
            <a:pPr marL="68580" indent="0">
              <a:buNone/>
            </a:pPr>
            <a:r>
              <a:rPr lang="de-DE" dirty="0"/>
              <a:t>Nähert man sich einem Kunststoffstab, der an einem Wolltuch gerieben wurde, kann man damit Styroporstücke anziehen. Erläutere diese Erscheinung.</a:t>
            </a:r>
          </a:p>
        </p:txBody>
      </p:sp>
      <p:pic>
        <p:nvPicPr>
          <p:cNvPr id="4" name="Picture 8" descr="Ähnliches Foto">
            <a:extLst>
              <a:ext uri="{FF2B5EF4-FFF2-40B4-BE49-F238E27FC236}">
                <a16:creationId xmlns:a16="http://schemas.microsoft.com/office/drawing/2014/main" id="{9F790B91-BC8E-4680-89C2-68536FBA8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735" y="1968180"/>
            <a:ext cx="3456384" cy="26422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C0DD9C75-96EC-D72B-B825-FC0AE813EBD4}"/>
              </a:ext>
            </a:extLst>
          </p:cNvPr>
          <p:cNvSpPr>
            <a:spLocks noGrp="1"/>
          </p:cNvSpPr>
          <p:nvPr>
            <p:ph type="title"/>
          </p:nvPr>
        </p:nvSpPr>
        <p:spPr>
          <a:xfrm>
            <a:off x="838200" y="365125"/>
            <a:ext cx="10515600" cy="1325563"/>
          </a:xfrm>
        </p:spPr>
        <p:txBody>
          <a:bodyPr>
            <a:normAutofit/>
          </a:bodyPr>
          <a:lstStyle/>
          <a:p>
            <a:r>
              <a:rPr lang="de-DE" dirty="0"/>
              <a:t>Aufgabe: Polarisation oder Influenz</a:t>
            </a:r>
          </a:p>
        </p:txBody>
      </p:sp>
    </p:spTree>
    <p:extLst>
      <p:ext uri="{BB962C8B-B14F-4D97-AF65-F5344CB8AC3E}">
        <p14:creationId xmlns:p14="http://schemas.microsoft.com/office/powerpoint/2010/main" val="92623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199" y="365125"/>
            <a:ext cx="11031245" cy="1325563"/>
          </a:xfrm>
        </p:spPr>
        <p:txBody>
          <a:bodyPr>
            <a:normAutofit/>
          </a:bodyPr>
          <a:lstStyle/>
          <a:p>
            <a:r>
              <a:rPr lang="de-DE" dirty="0"/>
              <a:t>Nenne Möglichkeiten der Ladungstrennung</a:t>
            </a:r>
          </a:p>
        </p:txBody>
      </p:sp>
      <p:sp>
        <p:nvSpPr>
          <p:cNvPr id="3" name="Inhaltsplatzhalter 2"/>
          <p:cNvSpPr>
            <a:spLocks noGrp="1"/>
          </p:cNvSpPr>
          <p:nvPr>
            <p:ph idx="1"/>
          </p:nvPr>
        </p:nvSpPr>
        <p:spPr/>
        <p:txBody>
          <a:bodyPr/>
          <a:lstStyle/>
          <a:p>
            <a:r>
              <a:rPr lang="de-DE" dirty="0"/>
              <a:t>Reibung</a:t>
            </a:r>
          </a:p>
          <a:p>
            <a:r>
              <a:rPr lang="de-DE" dirty="0"/>
              <a:t>elektrochemische Vorgänge (Dissoziation)</a:t>
            </a:r>
          </a:p>
          <a:p>
            <a:r>
              <a:rPr lang="de-DE" dirty="0"/>
              <a:t>Influenz (Leiter)</a:t>
            </a:r>
          </a:p>
          <a:p>
            <a:r>
              <a:rPr lang="de-DE" dirty="0"/>
              <a:t>Polarisation (Isolatoren)</a:t>
            </a:r>
          </a:p>
          <a:p>
            <a:r>
              <a:rPr lang="de-DE" dirty="0"/>
              <a:t>magnetische Induktion</a:t>
            </a:r>
          </a:p>
          <a:p>
            <a:r>
              <a:rPr lang="de-DE" dirty="0"/>
              <a:t>thermoelektrische Vorgänge</a:t>
            </a:r>
          </a:p>
          <a:p>
            <a:endParaRPr lang="de-DE" dirty="0"/>
          </a:p>
        </p:txBody>
      </p:sp>
    </p:spTree>
    <p:extLst>
      <p:ext uri="{BB962C8B-B14F-4D97-AF65-F5344CB8AC3E}">
        <p14:creationId xmlns:p14="http://schemas.microsoft.com/office/powerpoint/2010/main" val="206507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0D3D3D-6BDC-4A05-975C-7A6B42C820A2}"/>
              </a:ext>
            </a:extLst>
          </p:cNvPr>
          <p:cNvSpPr>
            <a:spLocks noGrp="1"/>
          </p:cNvSpPr>
          <p:nvPr>
            <p:ph type="title"/>
          </p:nvPr>
        </p:nvSpPr>
        <p:spPr/>
        <p:txBody>
          <a:bodyPr>
            <a:normAutofit/>
          </a:bodyPr>
          <a:lstStyle/>
          <a:p>
            <a:r>
              <a:rPr lang="de-DE" dirty="0"/>
              <a:t>Strom als bewegte Ladung</a:t>
            </a:r>
          </a:p>
        </p:txBody>
      </p:sp>
      <mc:AlternateContent xmlns:mc="http://schemas.openxmlformats.org/markup-compatibility/2006" xmlns:a14="http://schemas.microsoft.com/office/drawing/2010/main">
        <mc:Choice Requires="a14">
          <p:sp>
            <p:nvSpPr>
              <p:cNvPr id="4" name="Inhaltsplatzhalter 2">
                <a:extLst>
                  <a:ext uri="{FF2B5EF4-FFF2-40B4-BE49-F238E27FC236}">
                    <a16:creationId xmlns:a16="http://schemas.microsoft.com/office/drawing/2014/main" id="{1FF31056-3A10-4021-8EE0-FB5784C4DC91}"/>
                  </a:ext>
                </a:extLst>
              </p:cNvPr>
              <p:cNvSpPr>
                <a:spLocks noGrp="1"/>
              </p:cNvSpPr>
              <p:nvPr>
                <p:ph idx="1"/>
              </p:nvPr>
            </p:nvSpPr>
            <p:spPr>
              <a:xfrm>
                <a:off x="838200" y="1979720"/>
                <a:ext cx="11093387" cy="2457393"/>
              </a:xfrm>
              <a:ln w="25400">
                <a:solidFill>
                  <a:srgbClr val="C00000"/>
                </a:solidFill>
              </a:ln>
            </p:spPr>
            <p:txBody>
              <a:bodyPr>
                <a:normAutofit/>
              </a:bodyPr>
              <a:lstStyle/>
              <a:p>
                <a:pPr marL="68580" indent="0">
                  <a:buNone/>
                </a:pPr>
                <a:r>
                  <a:rPr lang="de-DE" dirty="0"/>
                  <a:t>Die elektrische Stromstärke </a:t>
                </a:r>
                <a14:m>
                  <m:oMath xmlns:m="http://schemas.openxmlformats.org/officeDocument/2006/math">
                    <m:r>
                      <a:rPr lang="de-DE" i="1" dirty="0" smtClean="0">
                        <a:latin typeface="Cambria Math" panose="02040503050406030204" pitchFamily="18" charset="0"/>
                      </a:rPr>
                      <m:t>𝐼</m:t>
                    </m:r>
                  </m:oMath>
                </a14:m>
                <a:r>
                  <a:rPr lang="de-DE" dirty="0"/>
                  <a:t> gibt an, wie viel Ladung </a:t>
                </a:r>
                <a14:m>
                  <m:oMath xmlns:m="http://schemas.openxmlformats.org/officeDocument/2006/math">
                    <m:r>
                      <a:rPr lang="de-DE" i="1" dirty="0" smtClean="0">
                        <a:latin typeface="Cambria Math" panose="02040503050406030204" pitchFamily="18" charset="0"/>
                        <a:ea typeface="Cambria Math" panose="02040503050406030204" pitchFamily="18" charset="0"/>
                      </a:rPr>
                      <m:t>∆</m:t>
                    </m:r>
                    <m:r>
                      <a:rPr lang="de-DE" i="1" dirty="0" smtClean="0">
                        <a:latin typeface="Cambria Math" panose="02040503050406030204" pitchFamily="18" charset="0"/>
                      </a:rPr>
                      <m:t>𝑄</m:t>
                    </m:r>
                  </m:oMath>
                </a14:m>
                <a:r>
                  <a:rPr lang="de-DE" dirty="0"/>
                  <a:t> in einer bestimmten Zeit </a:t>
                </a:r>
                <a14:m>
                  <m:oMath xmlns:m="http://schemas.openxmlformats.org/officeDocument/2006/math">
                    <m:r>
                      <a:rPr lang="de-DE" i="1" dirty="0" smtClean="0">
                        <a:latin typeface="Cambria Math" panose="02040503050406030204" pitchFamily="18" charset="0"/>
                        <a:ea typeface="Cambria Math" panose="02040503050406030204" pitchFamily="18" charset="0"/>
                      </a:rPr>
                      <m:t>∆</m:t>
                    </m:r>
                    <m:r>
                      <a:rPr lang="de-DE" i="1" dirty="0" smtClean="0">
                        <a:latin typeface="Cambria Math" panose="02040503050406030204" pitchFamily="18" charset="0"/>
                      </a:rPr>
                      <m:t>𝑡</m:t>
                    </m:r>
                  </m:oMath>
                </a14:m>
                <a:r>
                  <a:rPr lang="de-DE" dirty="0"/>
                  <a:t> durch den Querschnitt eines Leiters fließt: </a:t>
                </a:r>
              </a:p>
            </p:txBody>
          </p:sp>
        </mc:Choice>
        <mc:Fallback xmlns="">
          <p:sp>
            <p:nvSpPr>
              <p:cNvPr id="4" name="Inhaltsplatzhalter 2">
                <a:extLst>
                  <a:ext uri="{FF2B5EF4-FFF2-40B4-BE49-F238E27FC236}">
                    <a16:creationId xmlns:a16="http://schemas.microsoft.com/office/drawing/2014/main" id="{1FF31056-3A10-4021-8EE0-FB5784C4DC91}"/>
                  </a:ext>
                </a:extLst>
              </p:cNvPr>
              <p:cNvSpPr>
                <a:spLocks noGrp="1" noRot="1" noChangeAspect="1" noMove="1" noResize="1" noEditPoints="1" noAdjustHandles="1" noChangeArrowheads="1" noChangeShapeType="1" noTextEdit="1"/>
              </p:cNvSpPr>
              <p:nvPr>
                <p:ph idx="1"/>
              </p:nvPr>
            </p:nvSpPr>
            <p:spPr>
              <a:xfrm>
                <a:off x="838200" y="1979720"/>
                <a:ext cx="11093387" cy="2457393"/>
              </a:xfrm>
              <a:blipFill>
                <a:blip r:embed="rId2"/>
                <a:stretch>
                  <a:fillRect l="-439" t="-2211"/>
                </a:stretch>
              </a:blipFill>
              <a:ln w="25400">
                <a:solidFill>
                  <a:srgbClr val="C00000"/>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18214258-207A-40CD-8325-3935B526E8BC}"/>
                  </a:ext>
                </a:extLst>
              </p:cNvPr>
              <p:cNvSpPr txBox="1"/>
              <p:nvPr/>
            </p:nvSpPr>
            <p:spPr>
              <a:xfrm>
                <a:off x="2423104" y="4766765"/>
                <a:ext cx="9419708" cy="1508105"/>
              </a:xfrm>
              <a:prstGeom prst="rect">
                <a:avLst/>
              </a:prstGeom>
              <a:noFill/>
            </p:spPr>
            <p:txBody>
              <a:bodyPr wrap="square" rtlCol="0">
                <a:spAutoFit/>
              </a:bodyPr>
              <a:lstStyle/>
              <a:p>
                <a:pPr lvl="0"/>
                <a:r>
                  <a:rPr lang="de-DE" sz="2400" dirty="0">
                    <a:solidFill>
                      <a:schemeClr val="tx1"/>
                    </a:solidFill>
                    <a:ea typeface="Calibri" panose="020F0502020204030204" pitchFamily="34" charset="0"/>
                    <a:cs typeface="Times New Roman" panose="02020603050405020304" pitchFamily="18" charset="0"/>
                  </a:rPr>
                  <a:t>Durch eine Glühwendel einer Glühlampe fließt ein Strom von</a:t>
                </a:r>
                <a:r>
                  <a:rPr lang="de-DE" sz="2400" i="1" dirty="0">
                    <a:solidFill>
                      <a:schemeClr val="tx1"/>
                    </a:solidFill>
                    <a:ea typeface="Calibri" panose="020F0502020204030204" pitchFamily="34" charset="0"/>
                    <a:cs typeface="Times New Roman" panose="02020603050405020304" pitchFamily="18" charset="0"/>
                  </a:rPr>
                  <a:t> </a:t>
                </a:r>
                <a:br>
                  <a:rPr lang="de-DE" sz="2400" i="1" dirty="0">
                    <a:solidFill>
                      <a:schemeClr val="tx1"/>
                    </a:solidFill>
                    <a:ea typeface="Calibri" panose="020F0502020204030204" pitchFamily="34" charset="0"/>
                    <a:cs typeface="Times New Roman" panose="02020603050405020304" pitchFamily="18" charset="0"/>
                  </a:rPr>
                </a:br>
                <a14:m>
                  <m:oMath xmlns:m="http://schemas.openxmlformats.org/officeDocument/2006/math">
                    <m:r>
                      <a:rPr lang="de-DE" sz="2400" i="1" dirty="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𝐼</m:t>
                    </m:r>
                  </m:oMath>
                </a14:m>
                <a:r>
                  <a:rPr lang="de-DE" sz="2400" dirty="0">
                    <a:solidFill>
                      <a:schemeClr val="tx1"/>
                    </a:solidFill>
                    <a:ea typeface="Calibri" panose="020F0502020204030204" pitchFamily="34" charset="0"/>
                    <a:cs typeface="Times New Roman" panose="02020603050405020304" pitchFamily="18" charset="0"/>
                  </a:rPr>
                  <a:t> = 0,34</a:t>
                </a:r>
                <a:r>
                  <a:rPr lang="de-DE" sz="2400" baseline="-25000" dirty="0">
                    <a:solidFill>
                      <a:schemeClr val="tx1"/>
                    </a:solidFill>
                    <a:ea typeface="Calibri" panose="020F0502020204030204" pitchFamily="34" charset="0"/>
                    <a:cs typeface="Times New Roman" panose="02020603050405020304" pitchFamily="18" charset="0"/>
                  </a:rPr>
                  <a:t> </a:t>
                </a:r>
                <a:r>
                  <a:rPr lang="de-DE" sz="2400" dirty="0">
                    <a:solidFill>
                      <a:schemeClr val="tx1"/>
                    </a:solidFill>
                    <a:ea typeface="Calibri" panose="020F0502020204030204" pitchFamily="34" charset="0"/>
                    <a:cs typeface="Times New Roman" panose="02020603050405020304" pitchFamily="18" charset="0"/>
                  </a:rPr>
                  <a:t>A. Berechne, wie viel Elektronen in einer Sekunde durch die Wendel fließen.</a:t>
                </a:r>
              </a:p>
              <a:p>
                <a:endParaRPr lang="de-DE" sz="2000" dirty="0">
                  <a:solidFill>
                    <a:schemeClr val="tx1"/>
                  </a:solidFill>
                </a:endParaRPr>
              </a:p>
            </p:txBody>
          </p:sp>
        </mc:Choice>
        <mc:Fallback xmlns="">
          <p:sp>
            <p:nvSpPr>
              <p:cNvPr id="5" name="Textfeld 4">
                <a:extLst>
                  <a:ext uri="{FF2B5EF4-FFF2-40B4-BE49-F238E27FC236}">
                    <a16:creationId xmlns:a16="http://schemas.microsoft.com/office/drawing/2014/main" id="{18214258-207A-40CD-8325-3935B526E8BC}"/>
                  </a:ext>
                </a:extLst>
              </p:cNvPr>
              <p:cNvSpPr txBox="1">
                <a:spLocks noRot="1" noChangeAspect="1" noMove="1" noResize="1" noEditPoints="1" noAdjustHandles="1" noChangeArrowheads="1" noChangeShapeType="1" noTextEdit="1"/>
              </p:cNvSpPr>
              <p:nvPr/>
            </p:nvSpPr>
            <p:spPr>
              <a:xfrm>
                <a:off x="2423104" y="4766765"/>
                <a:ext cx="9419708" cy="1508105"/>
              </a:xfrm>
              <a:prstGeom prst="rect">
                <a:avLst/>
              </a:prstGeom>
              <a:blipFill>
                <a:blip r:embed="rId3"/>
                <a:stretch>
                  <a:fillRect l="-970" t="-323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9B872133-B4C9-4395-9A86-0C3FB96E815B}"/>
                  </a:ext>
                </a:extLst>
              </p:cNvPr>
              <p:cNvSpPr txBox="1"/>
              <p:nvPr/>
            </p:nvSpPr>
            <p:spPr>
              <a:xfrm>
                <a:off x="3785587" y="5988060"/>
                <a:ext cx="4620826" cy="573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ar>
                        <m:barPr>
                          <m:ctrlPr>
                            <a:rPr lang="de-DE" sz="2200" i="1">
                              <a:solidFill>
                                <a:schemeClr val="tx2"/>
                              </a:solidFill>
                              <a:latin typeface="Cambria Math" panose="02040503050406030204" pitchFamily="18" charset="0"/>
                            </a:rPr>
                          </m:ctrlPr>
                        </m:barPr>
                        <m:e>
                          <m:bar>
                            <m:barPr>
                              <m:ctrlPr>
                                <a:rPr lang="de-DE" sz="2200" i="1">
                                  <a:solidFill>
                                    <a:schemeClr val="tx2"/>
                                  </a:solidFill>
                                  <a:latin typeface="Cambria Math" panose="02040503050406030204" pitchFamily="18" charset="0"/>
                                </a:rPr>
                              </m:ctrlPr>
                            </m:barPr>
                            <m:e>
                              <m:r>
                                <a:rPr lang="de-DE" sz="2200" i="1">
                                  <a:solidFill>
                                    <a:schemeClr val="tx2"/>
                                  </a:solidFill>
                                  <a:latin typeface="Cambria Math" panose="02040503050406030204" pitchFamily="18" charset="0"/>
                                </a:rPr>
                                <m:t>𝑁</m:t>
                              </m:r>
                              <m:r>
                                <a:rPr lang="de-DE" sz="2200" i="1">
                                  <a:solidFill>
                                    <a:schemeClr val="tx2"/>
                                  </a:solidFill>
                                  <a:latin typeface="Cambria Math" panose="02040503050406030204" pitchFamily="18" charset="0"/>
                                </a:rPr>
                                <m:t>=2,12 ·</m:t>
                              </m:r>
                              <m:sSup>
                                <m:sSupPr>
                                  <m:ctrlPr>
                                    <a:rPr lang="de-DE" sz="2200" i="1">
                                      <a:solidFill>
                                        <a:schemeClr val="tx2"/>
                                      </a:solidFill>
                                      <a:latin typeface="Cambria Math" panose="02040503050406030204" pitchFamily="18" charset="0"/>
                                    </a:rPr>
                                  </m:ctrlPr>
                                </m:sSupPr>
                                <m:e>
                                  <m:r>
                                    <a:rPr lang="de-DE" sz="2200" i="1">
                                      <a:solidFill>
                                        <a:schemeClr val="tx2"/>
                                      </a:solidFill>
                                      <a:latin typeface="Cambria Math" panose="02040503050406030204" pitchFamily="18" charset="0"/>
                                    </a:rPr>
                                    <m:t>10</m:t>
                                  </m:r>
                                </m:e>
                                <m:sup>
                                  <m:r>
                                    <a:rPr lang="de-DE" sz="2200" i="1">
                                      <a:solidFill>
                                        <a:schemeClr val="tx2"/>
                                      </a:solidFill>
                                      <a:latin typeface="Cambria Math" panose="02040503050406030204" pitchFamily="18" charset="0"/>
                                    </a:rPr>
                                    <m:t>18</m:t>
                                  </m:r>
                                </m:sup>
                              </m:sSup>
                            </m:e>
                          </m:bar>
                        </m:e>
                      </m:bar>
                    </m:oMath>
                  </m:oMathPara>
                </a14:m>
                <a:endParaRPr lang="de-DE" sz="2200" dirty="0">
                  <a:solidFill>
                    <a:schemeClr val="tx2"/>
                  </a:solidFill>
                </a:endParaRPr>
              </a:p>
            </p:txBody>
          </p:sp>
        </mc:Choice>
        <mc:Fallback xmlns="">
          <p:sp>
            <p:nvSpPr>
              <p:cNvPr id="7" name="Textfeld 6">
                <a:extLst>
                  <a:ext uri="{FF2B5EF4-FFF2-40B4-BE49-F238E27FC236}">
                    <a16:creationId xmlns:a16="http://schemas.microsoft.com/office/drawing/2014/main" id="{9B872133-B4C9-4395-9A86-0C3FB96E815B}"/>
                  </a:ext>
                </a:extLst>
              </p:cNvPr>
              <p:cNvSpPr txBox="1">
                <a:spLocks noRot="1" noChangeAspect="1" noMove="1" noResize="1" noEditPoints="1" noAdjustHandles="1" noChangeArrowheads="1" noChangeShapeType="1" noTextEdit="1"/>
              </p:cNvSpPr>
              <p:nvPr/>
            </p:nvSpPr>
            <p:spPr>
              <a:xfrm>
                <a:off x="3785587" y="5988060"/>
                <a:ext cx="4620826" cy="573619"/>
              </a:xfrm>
              <a:prstGeom prst="rect">
                <a:avLst/>
              </a:prstGeom>
              <a:blipFill>
                <a:blip r:embed="rId4"/>
                <a:stretch>
                  <a:fillRect/>
                </a:stretch>
              </a:blipFill>
            </p:spPr>
            <p:txBody>
              <a:bodyPr/>
              <a:lstStyle/>
              <a:p>
                <a:r>
                  <a:rPr lang="de-DE">
                    <a:noFill/>
                  </a:rPr>
                  <a:t> </a:t>
                </a:r>
              </a:p>
            </p:txBody>
          </p:sp>
        </mc:Fallback>
      </mc:AlternateContent>
      <p:sp>
        <p:nvSpPr>
          <p:cNvPr id="3" name="Textfeld 2">
            <a:extLst>
              <a:ext uri="{FF2B5EF4-FFF2-40B4-BE49-F238E27FC236}">
                <a16:creationId xmlns:a16="http://schemas.microsoft.com/office/drawing/2014/main" id="{29FE6318-1797-4C8F-4D0E-2195256EA59F}"/>
              </a:ext>
            </a:extLst>
          </p:cNvPr>
          <p:cNvSpPr txBox="1"/>
          <p:nvPr/>
        </p:nvSpPr>
        <p:spPr>
          <a:xfrm>
            <a:off x="838200" y="4766765"/>
            <a:ext cx="1605379" cy="738664"/>
          </a:xfrm>
          <a:prstGeom prst="rect">
            <a:avLst/>
          </a:prstGeom>
          <a:noFill/>
        </p:spPr>
        <p:txBody>
          <a:bodyPr wrap="square" rtlCol="0">
            <a:spAutoFit/>
          </a:bodyPr>
          <a:lstStyle/>
          <a:p>
            <a:pPr lvl="0"/>
            <a:r>
              <a:rPr lang="de-DE" sz="2400" dirty="0">
                <a:ea typeface="Calibri" panose="020F0502020204030204" pitchFamily="34" charset="0"/>
                <a:cs typeface="Times New Roman" panose="02020603050405020304" pitchFamily="18" charset="0"/>
              </a:rPr>
              <a:t>Aufgabe:</a:t>
            </a:r>
          </a:p>
          <a:p>
            <a:endParaRPr lang="de-DE" dirty="0"/>
          </a:p>
        </p:txBody>
      </p:sp>
      <p:pic>
        <p:nvPicPr>
          <p:cNvPr id="9" name="Grafik 8">
            <a:extLst>
              <a:ext uri="{FF2B5EF4-FFF2-40B4-BE49-F238E27FC236}">
                <a16:creationId xmlns:a16="http://schemas.microsoft.com/office/drawing/2014/main" id="{5A5DB487-E161-B72E-997A-A48A17DEFC72}"/>
              </a:ext>
            </a:extLst>
          </p:cNvPr>
          <p:cNvPicPr>
            <a:picLocks noChangeAspect="1"/>
          </p:cNvPicPr>
          <p:nvPr/>
        </p:nvPicPr>
        <p:blipFill>
          <a:blip r:embed="rId5"/>
          <a:stretch>
            <a:fillRect/>
          </a:stretch>
        </p:blipFill>
        <p:spPr>
          <a:xfrm>
            <a:off x="7721864" y="3063272"/>
            <a:ext cx="3426040" cy="1156628"/>
          </a:xfrm>
          <a:prstGeom prst="rect">
            <a:avLst/>
          </a:prstGeom>
        </p:spPr>
      </p:pic>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9619AFD-F543-7A6D-7BCD-59F6BC6C7B27}"/>
                  </a:ext>
                </a:extLst>
              </p:cNvPr>
              <p:cNvSpPr txBox="1"/>
              <p:nvPr/>
            </p:nvSpPr>
            <p:spPr>
              <a:xfrm>
                <a:off x="1980322" y="3190694"/>
                <a:ext cx="1433982" cy="901785"/>
              </a:xfrm>
              <a:prstGeom prst="rect">
                <a:avLst/>
              </a:prstGeom>
              <a:noFill/>
            </p:spPr>
            <p:txBody>
              <a:bodyPr wrap="none" rtlCol="0">
                <a:spAutoFit/>
              </a:bodyPr>
              <a:lstStyle/>
              <a:p>
                <a:pPr marL="68580" indent="0">
                  <a:buNone/>
                </a:pPr>
                <a14:m>
                  <m:oMathPara xmlns:m="http://schemas.openxmlformats.org/officeDocument/2006/math">
                    <m:oMathParaPr>
                      <m:jc m:val="center"/>
                    </m:oMathParaPr>
                    <m:oMath xmlns:m="http://schemas.openxmlformats.org/officeDocument/2006/math">
                      <m:r>
                        <a:rPr lang="de-DE" sz="2800" b="0" i="1" smtClean="0">
                          <a:latin typeface="Cambria Math" panose="02040503050406030204" pitchFamily="18" charset="0"/>
                        </a:rPr>
                        <m:t>𝐼</m:t>
                      </m:r>
                      <m:r>
                        <a:rPr lang="de-DE" sz="2800" b="0" i="1" smtClean="0">
                          <a:latin typeface="Cambria Math"/>
                        </a:rPr>
                        <m:t>=</m:t>
                      </m:r>
                      <m:f>
                        <m:fPr>
                          <m:ctrlPr>
                            <a:rPr lang="de-DE" sz="2800" b="0" i="1" smtClean="0">
                              <a:latin typeface="Cambria Math" panose="02040503050406030204" pitchFamily="18" charset="0"/>
                            </a:rPr>
                          </m:ctrlPr>
                        </m:fPr>
                        <m:num>
                          <m:r>
                            <a:rPr lang="de-DE" sz="2800" b="0" i="1" smtClean="0">
                              <a:latin typeface="Cambria Math" panose="02040503050406030204" pitchFamily="18" charset="0"/>
                              <a:ea typeface="Cambria Math" panose="02040503050406030204" pitchFamily="18" charset="0"/>
                            </a:rPr>
                            <m:t>∆</m:t>
                          </m:r>
                          <m:r>
                            <a:rPr lang="de-DE" sz="2800" b="0" i="1" smtClean="0">
                              <a:latin typeface="Cambria Math" panose="02040503050406030204" pitchFamily="18" charset="0"/>
                            </a:rPr>
                            <m:t>𝑄</m:t>
                          </m:r>
                        </m:num>
                        <m:den>
                          <m:r>
                            <a:rPr lang="de-DE" sz="2800" b="0" i="1" smtClean="0">
                              <a:latin typeface="Cambria Math" panose="02040503050406030204" pitchFamily="18" charset="0"/>
                              <a:ea typeface="Cambria Math" panose="02040503050406030204" pitchFamily="18" charset="0"/>
                            </a:rPr>
                            <m:t>∆</m:t>
                          </m:r>
                          <m:r>
                            <a:rPr lang="de-DE" sz="2800" b="0" i="1" smtClean="0">
                              <a:latin typeface="Cambria Math" panose="02040503050406030204" pitchFamily="18" charset="0"/>
                            </a:rPr>
                            <m:t>𝑡</m:t>
                          </m:r>
                        </m:den>
                      </m:f>
                    </m:oMath>
                  </m:oMathPara>
                </a14:m>
                <a:endParaRPr lang="de-DE" sz="2800" dirty="0"/>
              </a:p>
            </p:txBody>
          </p:sp>
        </mc:Choice>
        <mc:Fallback xmlns="">
          <p:sp>
            <p:nvSpPr>
              <p:cNvPr id="10" name="Textfeld 9">
                <a:extLst>
                  <a:ext uri="{FF2B5EF4-FFF2-40B4-BE49-F238E27FC236}">
                    <a16:creationId xmlns:a16="http://schemas.microsoft.com/office/drawing/2014/main" id="{E9619AFD-F543-7A6D-7BCD-59F6BC6C7B27}"/>
                  </a:ext>
                </a:extLst>
              </p:cNvPr>
              <p:cNvSpPr txBox="1">
                <a:spLocks noRot="1" noChangeAspect="1" noMove="1" noResize="1" noEditPoints="1" noAdjustHandles="1" noChangeArrowheads="1" noChangeShapeType="1" noTextEdit="1"/>
              </p:cNvSpPr>
              <p:nvPr/>
            </p:nvSpPr>
            <p:spPr>
              <a:xfrm>
                <a:off x="1980322" y="3190694"/>
                <a:ext cx="1433982" cy="901785"/>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63551AFB-CB04-5204-E8E6-24452A69128D}"/>
                  </a:ext>
                </a:extLst>
              </p:cNvPr>
              <p:cNvSpPr txBox="1"/>
              <p:nvPr/>
            </p:nvSpPr>
            <p:spPr>
              <a:xfrm>
                <a:off x="3785587" y="3162994"/>
                <a:ext cx="3555012" cy="1060483"/>
              </a:xfrm>
              <a:prstGeom prst="rect">
                <a:avLst/>
              </a:prstGeom>
              <a:noFill/>
            </p:spPr>
            <p:txBody>
              <a:bodyPr wrap="none" rtlCol="0">
                <a:spAutoFit/>
              </a:bodyPr>
              <a:lstStyle/>
              <a:p>
                <a:pPr marL="68580" indent="0">
                  <a:buNone/>
                </a:pPr>
                <a14:m>
                  <m:oMathPara xmlns:m="http://schemas.openxmlformats.org/officeDocument/2006/math">
                    <m:oMathParaPr>
                      <m:jc m:val="center"/>
                    </m:oMathParaPr>
                    <m:oMath xmlns:m="http://schemas.openxmlformats.org/officeDocument/2006/math">
                      <m:d>
                        <m:dPr>
                          <m:ctrlPr>
                            <a:rPr lang="de-DE" sz="2800" b="0" i="1" smtClean="0">
                              <a:latin typeface="Cambria Math" panose="02040503050406030204" pitchFamily="18" charset="0"/>
                            </a:rPr>
                          </m:ctrlPr>
                        </m:dPr>
                        <m:e>
                          <m:r>
                            <a:rPr lang="de-DE" sz="2800" i="1">
                              <a:latin typeface="Cambria Math" panose="02040503050406030204" pitchFamily="18" charset="0"/>
                            </a:rPr>
                            <m:t>𝐼</m:t>
                          </m:r>
                          <m:d>
                            <m:dPr>
                              <m:ctrlPr>
                                <a:rPr lang="de-DE" sz="2800" i="1">
                                  <a:latin typeface="Cambria Math" panose="02040503050406030204" pitchFamily="18" charset="0"/>
                                </a:rPr>
                              </m:ctrlPr>
                            </m:dPr>
                            <m:e>
                              <m:r>
                                <a:rPr lang="de-DE" sz="2800" i="1">
                                  <a:latin typeface="Cambria Math" panose="02040503050406030204" pitchFamily="18" charset="0"/>
                                </a:rPr>
                                <m:t>𝑡</m:t>
                              </m:r>
                            </m:e>
                          </m:d>
                          <m:r>
                            <a:rPr lang="de-DE" sz="2800" i="1">
                              <a:latin typeface="Cambria Math"/>
                            </a:rPr>
                            <m:t>=</m:t>
                          </m:r>
                          <m:sSup>
                            <m:sSupPr>
                              <m:ctrlPr>
                                <a:rPr lang="de-DE" sz="2800" i="1">
                                  <a:latin typeface="Cambria Math" panose="02040503050406030204" pitchFamily="18" charset="0"/>
                                </a:rPr>
                              </m:ctrlPr>
                            </m:sSupPr>
                            <m:e>
                              <m:r>
                                <a:rPr lang="de-DE" sz="2800" i="1">
                                  <a:latin typeface="Cambria Math" panose="02040503050406030204" pitchFamily="18" charset="0"/>
                                </a:rPr>
                                <m:t>𝑄</m:t>
                              </m:r>
                            </m:e>
                            <m:sup>
                              <m:r>
                                <a:rPr lang="de-DE" sz="2800" i="1">
                                  <a:latin typeface="Cambria Math" panose="02040503050406030204" pitchFamily="18" charset="0"/>
                                </a:rPr>
                                <m:t>′</m:t>
                              </m:r>
                            </m:sup>
                          </m:sSup>
                          <m:d>
                            <m:dPr>
                              <m:ctrlPr>
                                <a:rPr lang="de-DE" sz="2800" i="1">
                                  <a:latin typeface="Cambria Math" panose="02040503050406030204" pitchFamily="18" charset="0"/>
                                </a:rPr>
                              </m:ctrlPr>
                            </m:dPr>
                            <m:e>
                              <m:r>
                                <a:rPr lang="de-DE" sz="2800" i="1">
                                  <a:latin typeface="Cambria Math" panose="02040503050406030204" pitchFamily="18" charset="0"/>
                                </a:rPr>
                                <m:t>𝑡</m:t>
                              </m:r>
                            </m:e>
                          </m:d>
                          <m:r>
                            <a:rPr lang="de-DE" sz="2800" i="1">
                              <a:latin typeface="Cambria Math" panose="02040503050406030204" pitchFamily="18" charset="0"/>
                            </a:rPr>
                            <m:t>=</m:t>
                          </m:r>
                          <m:f>
                            <m:fPr>
                              <m:ctrlPr>
                                <a:rPr lang="de-DE" sz="2800" i="1">
                                  <a:latin typeface="Cambria Math" panose="02040503050406030204" pitchFamily="18" charset="0"/>
                                </a:rPr>
                              </m:ctrlPr>
                            </m:fPr>
                            <m:num>
                              <m:r>
                                <m:rPr>
                                  <m:sty m:val="p"/>
                                </m:rPr>
                                <a:rPr lang="de-DE" sz="2800">
                                  <a:latin typeface="Cambria Math" panose="02040503050406030204" pitchFamily="18" charset="0"/>
                                </a:rPr>
                                <m:t>d</m:t>
                              </m:r>
                              <m:r>
                                <a:rPr lang="de-DE" sz="2800" i="1">
                                  <a:latin typeface="Cambria Math" panose="02040503050406030204" pitchFamily="18" charset="0"/>
                                </a:rPr>
                                <m:t>𝑄</m:t>
                              </m:r>
                            </m:num>
                            <m:den>
                              <m:r>
                                <m:rPr>
                                  <m:sty m:val="p"/>
                                </m:rPr>
                                <a:rPr lang="de-DE" sz="2800">
                                  <a:latin typeface="Cambria Math" panose="02040503050406030204" pitchFamily="18" charset="0"/>
                                </a:rPr>
                                <m:t>d</m:t>
                              </m:r>
                              <m:r>
                                <a:rPr lang="de-DE" sz="2800" i="1">
                                  <a:latin typeface="Cambria Math" panose="02040503050406030204" pitchFamily="18" charset="0"/>
                                </a:rPr>
                                <m:t>𝑡</m:t>
                              </m:r>
                            </m:den>
                          </m:f>
                        </m:e>
                      </m:d>
                    </m:oMath>
                  </m:oMathPara>
                </a14:m>
                <a:endParaRPr lang="de-DE" sz="2800" dirty="0"/>
              </a:p>
            </p:txBody>
          </p:sp>
        </mc:Choice>
        <mc:Fallback xmlns="">
          <p:sp>
            <p:nvSpPr>
              <p:cNvPr id="11" name="Textfeld 10">
                <a:extLst>
                  <a:ext uri="{FF2B5EF4-FFF2-40B4-BE49-F238E27FC236}">
                    <a16:creationId xmlns:a16="http://schemas.microsoft.com/office/drawing/2014/main" id="{63551AFB-CB04-5204-E8E6-24452A69128D}"/>
                  </a:ext>
                </a:extLst>
              </p:cNvPr>
              <p:cNvSpPr txBox="1">
                <a:spLocks noRot="1" noChangeAspect="1" noMove="1" noResize="1" noEditPoints="1" noAdjustHandles="1" noChangeArrowheads="1" noChangeShapeType="1" noTextEdit="1"/>
              </p:cNvSpPr>
              <p:nvPr/>
            </p:nvSpPr>
            <p:spPr>
              <a:xfrm>
                <a:off x="3785587" y="3162994"/>
                <a:ext cx="3555012" cy="1060483"/>
              </a:xfrm>
              <a:prstGeom prst="rect">
                <a:avLst/>
              </a:prstGeom>
              <a:blipFill>
                <a:blip r:embed="rId7"/>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46810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0052DA-99D8-195C-E395-414417A6BF3D}"/>
              </a:ext>
            </a:extLst>
          </p:cNvPr>
          <p:cNvSpPr>
            <a:spLocks noGrp="1"/>
          </p:cNvSpPr>
          <p:nvPr>
            <p:ph type="title"/>
          </p:nvPr>
        </p:nvSpPr>
        <p:spPr/>
        <p:txBody>
          <a:bodyPr/>
          <a:lstStyle/>
          <a:p>
            <a:r>
              <a:rPr lang="de-DE" dirty="0"/>
              <a:t>Ladungsmessung (LB S.107)</a:t>
            </a:r>
          </a:p>
        </p:txBody>
      </p:sp>
      <p:sp>
        <p:nvSpPr>
          <p:cNvPr id="3" name="Inhaltsplatzhalter 2">
            <a:extLst>
              <a:ext uri="{FF2B5EF4-FFF2-40B4-BE49-F238E27FC236}">
                <a16:creationId xmlns:a16="http://schemas.microsoft.com/office/drawing/2014/main" id="{D8D5FD98-BE92-EC3C-8AB7-A4EF811AA779}"/>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9783CC24-0A13-D63E-83B8-F641644F8A90}"/>
              </a:ext>
            </a:extLst>
          </p:cNvPr>
          <p:cNvPicPr>
            <a:picLocks noChangeAspect="1"/>
          </p:cNvPicPr>
          <p:nvPr/>
        </p:nvPicPr>
        <p:blipFill>
          <a:blip r:embed="rId2"/>
          <a:stretch>
            <a:fillRect/>
          </a:stretch>
        </p:blipFill>
        <p:spPr>
          <a:xfrm>
            <a:off x="2500604" y="1607901"/>
            <a:ext cx="6803700" cy="4884974"/>
          </a:xfrm>
          <a:prstGeom prst="rect">
            <a:avLst/>
          </a:prstGeom>
        </p:spPr>
      </p:pic>
    </p:spTree>
    <p:extLst>
      <p:ext uri="{BB962C8B-B14F-4D97-AF65-F5344CB8AC3E}">
        <p14:creationId xmlns:p14="http://schemas.microsoft.com/office/powerpoint/2010/main" val="1276798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522514"/>
            <a:ext cx="10515600" cy="1325563"/>
          </a:xfrm>
        </p:spPr>
        <p:txBody>
          <a:bodyPr>
            <a:normAutofit/>
          </a:bodyPr>
          <a:lstStyle/>
          <a:p>
            <a:r>
              <a:rPr lang="de-DE" dirty="0"/>
              <a:t>Erhaltungssatz der Ladung</a:t>
            </a:r>
            <a:br>
              <a:rPr lang="de-DE" dirty="0"/>
            </a:b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838200" y="1675582"/>
                <a:ext cx="10649504" cy="3153869"/>
              </a:xfrm>
              <a:ln w="25400">
                <a:solidFill>
                  <a:srgbClr val="C00000"/>
                </a:solidFill>
              </a:ln>
            </p:spPr>
            <p:txBody>
              <a:bodyPr/>
              <a:lstStyle/>
              <a:p>
                <a:pPr marL="68580" indent="0">
                  <a:buNone/>
                </a:pPr>
                <a:r>
                  <a:rPr lang="de-DE" dirty="0"/>
                  <a:t>In einem abgeschlossenen System bleibt die Gesamtladung </a:t>
                </a:r>
                <a14:m>
                  <m:oMath xmlns:m="http://schemas.openxmlformats.org/officeDocument/2006/math">
                    <m:r>
                      <a:rPr lang="de-DE" b="0" i="1" smtClean="0">
                        <a:latin typeface="Cambria Math"/>
                      </a:rPr>
                      <m:t>𝑄</m:t>
                    </m:r>
                  </m:oMath>
                </a14:m>
                <a:r>
                  <a:rPr lang="de-DE" dirty="0"/>
                  <a:t> erhalten. </a:t>
                </a:r>
                <a:br>
                  <a:rPr lang="de-DE" dirty="0"/>
                </a:br>
                <a:br>
                  <a:rPr lang="de-DE" dirty="0"/>
                </a:br>
                <a14:m>
                  <m:oMathPara xmlns:m="http://schemas.openxmlformats.org/officeDocument/2006/math">
                    <m:oMathParaPr>
                      <m:jc m:val="centerGroup"/>
                    </m:oMathParaPr>
                    <m:oMath xmlns:m="http://schemas.openxmlformats.org/officeDocument/2006/math">
                      <m:r>
                        <a:rPr lang="de-DE" b="0" i="1" smtClean="0">
                          <a:latin typeface="Cambria Math"/>
                        </a:rPr>
                        <m:t>𝑄</m:t>
                      </m:r>
                      <m:r>
                        <a:rPr lang="de-DE" b="0" i="1" smtClean="0">
                          <a:latin typeface="Cambria Math"/>
                        </a:rPr>
                        <m:t>=</m:t>
                      </m:r>
                      <m:r>
                        <a:rPr lang="de-DE" b="0" i="1" smtClean="0">
                          <a:latin typeface="Cambria Math"/>
                        </a:rPr>
                        <m:t>𝑄</m:t>
                      </m:r>
                      <m:r>
                        <a:rPr lang="de-DE" b="0" i="1" baseline="-25000" smtClean="0">
                          <a:latin typeface="Cambria Math"/>
                        </a:rPr>
                        <m:t>1</m:t>
                      </m:r>
                      <m:r>
                        <a:rPr lang="de-DE" b="0" i="1" smtClean="0">
                          <a:latin typeface="Cambria Math"/>
                        </a:rPr>
                        <m:t>+</m:t>
                      </m:r>
                      <m:r>
                        <a:rPr lang="de-DE" i="1">
                          <a:latin typeface="Cambria Math"/>
                        </a:rPr>
                        <m:t>𝑄</m:t>
                      </m:r>
                      <m:r>
                        <a:rPr lang="de-DE" b="0" i="1" baseline="-25000" smtClean="0">
                          <a:latin typeface="Cambria Math"/>
                        </a:rPr>
                        <m:t>2</m:t>
                      </m:r>
                      <m:r>
                        <a:rPr lang="de-DE" i="1">
                          <a:latin typeface="Cambria Math"/>
                        </a:rPr>
                        <m:t>+</m:t>
                      </m:r>
                      <m:r>
                        <a:rPr lang="de-DE" b="0" i="1" baseline="-25000" smtClean="0">
                          <a:latin typeface="Cambria Math"/>
                        </a:rPr>
                        <m:t>… </m:t>
                      </m:r>
                      <m:r>
                        <a:rPr lang="de-DE" b="0" i="1" smtClean="0">
                          <a:latin typeface="Cambria Math"/>
                        </a:rPr>
                        <m:t>+</m:t>
                      </m:r>
                      <m:sSub>
                        <m:sSubPr>
                          <m:ctrlPr>
                            <a:rPr lang="de-DE" b="0" i="1" smtClean="0">
                              <a:latin typeface="Cambria Math" panose="02040503050406030204" pitchFamily="18" charset="0"/>
                            </a:rPr>
                          </m:ctrlPr>
                        </m:sSubPr>
                        <m:e>
                          <m:r>
                            <a:rPr lang="de-DE" b="0" i="1" smtClean="0">
                              <a:latin typeface="Cambria Math"/>
                            </a:rPr>
                            <m:t>𝑄</m:t>
                          </m:r>
                        </m:e>
                        <m:sub>
                          <m:r>
                            <a:rPr lang="de-DE" b="0" i="1" smtClean="0">
                              <a:latin typeface="Cambria Math"/>
                            </a:rPr>
                            <m:t>𝑛</m:t>
                          </m:r>
                        </m:sub>
                      </m:sSub>
                      <m:r>
                        <a:rPr lang="de-DE" b="0" i="1" smtClean="0">
                          <a:latin typeface="Cambria Math"/>
                        </a:rPr>
                        <m:t>=</m:t>
                      </m:r>
                      <m:r>
                        <m:rPr>
                          <m:sty m:val="p"/>
                        </m:rPr>
                        <a:rPr lang="de-DE" b="0" i="0" smtClean="0">
                          <a:latin typeface="Cambria Math"/>
                        </a:rPr>
                        <m:t>konstant</m:t>
                      </m:r>
                      <m:r>
                        <a:rPr lang="de-DE" b="0" i="1" baseline="-25000" smtClean="0">
                          <a:latin typeface="Cambria Math"/>
                        </a:rPr>
                        <m:t> </m:t>
                      </m:r>
                    </m:oMath>
                  </m:oMathPara>
                </a14:m>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838200" y="1675582"/>
                <a:ext cx="10649504" cy="3153869"/>
              </a:xfrm>
              <a:blipFill>
                <a:blip r:embed="rId2"/>
                <a:stretch>
                  <a:fillRect l="-457" t="-1727" r="-1314"/>
                </a:stretch>
              </a:blipFill>
              <a:ln w="25400">
                <a:solidFill>
                  <a:srgbClr val="C00000"/>
                </a:solidFill>
              </a:ln>
            </p:spPr>
            <p:txBody>
              <a:bodyPr/>
              <a:lstStyle/>
              <a:p>
                <a:r>
                  <a:rPr lang="de-DE">
                    <a:noFill/>
                  </a:rPr>
                  <a:t> </a:t>
                </a:r>
              </a:p>
            </p:txBody>
          </p:sp>
        </mc:Fallback>
      </mc:AlternateContent>
      <p:grpSp>
        <p:nvGrpSpPr>
          <p:cNvPr id="5" name="Gruppieren 4">
            <a:extLst>
              <a:ext uri="{FF2B5EF4-FFF2-40B4-BE49-F238E27FC236}">
                <a16:creationId xmlns:a16="http://schemas.microsoft.com/office/drawing/2014/main" id="{C22F6708-A9C9-18AF-B259-840567A6DCE7}"/>
              </a:ext>
            </a:extLst>
          </p:cNvPr>
          <p:cNvGrpSpPr/>
          <p:nvPr/>
        </p:nvGrpSpPr>
        <p:grpSpPr>
          <a:xfrm>
            <a:off x="4421074" y="3576954"/>
            <a:ext cx="2090637" cy="885832"/>
            <a:chOff x="4421075" y="4225024"/>
            <a:chExt cx="2090637" cy="885832"/>
          </a:xfrm>
        </p:grpSpPr>
        <p:sp>
          <p:nvSpPr>
            <p:cNvPr id="4" name="Textfeld 3"/>
            <p:cNvSpPr txBox="1"/>
            <p:nvPr/>
          </p:nvSpPr>
          <p:spPr>
            <a:xfrm>
              <a:off x="4421075" y="4649191"/>
              <a:ext cx="2090637" cy="461665"/>
            </a:xfrm>
            <a:prstGeom prst="rect">
              <a:avLst/>
            </a:prstGeom>
            <a:noFill/>
          </p:spPr>
          <p:txBody>
            <a:bodyPr wrap="none" rtlCol="0">
              <a:spAutoFit/>
            </a:bodyPr>
            <a:lstStyle/>
            <a:p>
              <a:r>
                <a:rPr lang="de-DE" sz="2400" dirty="0"/>
                <a:t>Teilladungen</a:t>
              </a:r>
            </a:p>
          </p:txBody>
        </p:sp>
        <p:cxnSp>
          <p:nvCxnSpPr>
            <p:cNvPr id="6" name="Gerade Verbindung mit Pfeil 5"/>
            <p:cNvCxnSpPr>
              <a:stCxn id="4" idx="0"/>
            </p:cNvCxnSpPr>
            <p:nvPr/>
          </p:nvCxnSpPr>
          <p:spPr>
            <a:xfrm flipH="1" flipV="1">
              <a:off x="4565091" y="4225024"/>
              <a:ext cx="901303" cy="42416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Gerade Verbindung mit Pfeil 6"/>
            <p:cNvCxnSpPr>
              <a:stCxn id="4" idx="0"/>
            </p:cNvCxnSpPr>
            <p:nvPr/>
          </p:nvCxnSpPr>
          <p:spPr>
            <a:xfrm flipH="1" flipV="1">
              <a:off x="5213163" y="4225024"/>
              <a:ext cx="253231" cy="42416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a:stCxn id="4" idx="0"/>
            </p:cNvCxnSpPr>
            <p:nvPr/>
          </p:nvCxnSpPr>
          <p:spPr>
            <a:xfrm flipV="1">
              <a:off x="5466394" y="4225024"/>
              <a:ext cx="898897" cy="42416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9" name="Inhaltsplatzhalter 2">
            <a:extLst>
              <a:ext uri="{FF2B5EF4-FFF2-40B4-BE49-F238E27FC236}">
                <a16:creationId xmlns:a16="http://schemas.microsoft.com/office/drawing/2014/main" id="{27EE6CDA-737C-BB90-0318-FD8BFDC6C9B2}"/>
              </a:ext>
            </a:extLst>
          </p:cNvPr>
          <p:cNvSpPr txBox="1">
            <a:spLocks/>
          </p:cNvSpPr>
          <p:nvPr/>
        </p:nvSpPr>
        <p:spPr>
          <a:xfrm>
            <a:off x="838200" y="5486288"/>
            <a:ext cx="6975280" cy="6272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 indent="0">
              <a:buFont typeface="Arial" panose="020B0604020202020204" pitchFamily="34" charset="0"/>
              <a:buNone/>
            </a:pPr>
            <a:r>
              <a:rPr lang="de-DE" sz="2400" dirty="0"/>
              <a:t>LB S.107 Nr.1 und Nr.3  (Nr.4)</a:t>
            </a:r>
          </a:p>
        </p:txBody>
      </p:sp>
    </p:spTree>
    <p:extLst>
      <p:ext uri="{BB962C8B-B14F-4D97-AF65-F5344CB8AC3E}">
        <p14:creationId xmlns:p14="http://schemas.microsoft.com/office/powerpoint/2010/main" val="40394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69F9FC-0A11-AADC-7384-670E8ED411A7}"/>
              </a:ext>
            </a:extLst>
          </p:cNvPr>
          <p:cNvSpPr>
            <a:spLocks noGrp="1"/>
          </p:cNvSpPr>
          <p:nvPr>
            <p:ph type="title"/>
          </p:nvPr>
        </p:nvSpPr>
        <p:spPr/>
        <p:txBody>
          <a:bodyPr/>
          <a:lstStyle/>
          <a:p>
            <a:r>
              <a:rPr lang="de-DE" dirty="0"/>
              <a:t>Nah- und Fernwirkungstheorie</a:t>
            </a:r>
          </a:p>
        </p:txBody>
      </p:sp>
      <p:sp>
        <p:nvSpPr>
          <p:cNvPr id="9" name="Inhaltsplatzhalter 8">
            <a:extLst>
              <a:ext uri="{FF2B5EF4-FFF2-40B4-BE49-F238E27FC236}">
                <a16:creationId xmlns:a16="http://schemas.microsoft.com/office/drawing/2014/main" id="{A2C6139B-034B-91F7-F20B-D9A560DFF8DE}"/>
              </a:ext>
            </a:extLst>
          </p:cNvPr>
          <p:cNvSpPr>
            <a:spLocks noGrp="1"/>
          </p:cNvSpPr>
          <p:nvPr>
            <p:ph idx="1"/>
          </p:nvPr>
        </p:nvSpPr>
        <p:spPr>
          <a:xfrm>
            <a:off x="838200" y="2011680"/>
            <a:ext cx="10729404" cy="4160520"/>
          </a:xfrm>
        </p:spPr>
        <p:txBody>
          <a:bodyPr/>
          <a:lstStyle/>
          <a:p>
            <a:pPr marL="0" indent="0">
              <a:buNone/>
            </a:pPr>
            <a:r>
              <a:rPr lang="de-DE" u="sng" dirty="0"/>
              <a:t>Fernwirkungstheorie:</a:t>
            </a:r>
            <a:r>
              <a:rPr lang="de-DE" dirty="0"/>
              <a:t> Die Wirkung zwischen Körpern erfolgt </a:t>
            </a:r>
            <a:r>
              <a:rPr lang="de-DE" sz="2800" dirty="0"/>
              <a:t>unmittelbar (instantan) und ohne „</a:t>
            </a:r>
            <a:r>
              <a:rPr lang="de-DE" sz="2800" i="1" dirty="0"/>
              <a:t>Vermittler</a:t>
            </a:r>
            <a:r>
              <a:rPr lang="de-DE" sz="2800" dirty="0"/>
              <a:t>“.</a:t>
            </a:r>
          </a:p>
          <a:p>
            <a:pPr marL="0" indent="0">
              <a:buNone/>
            </a:pPr>
            <a:endParaRPr lang="de-DE" dirty="0"/>
          </a:p>
          <a:p>
            <a:pPr marL="0" indent="0">
              <a:buNone/>
            </a:pPr>
            <a:r>
              <a:rPr lang="de-DE" u="sng" dirty="0"/>
              <a:t>Nahwirkungstheorie:</a:t>
            </a:r>
            <a:r>
              <a:rPr lang="de-DE" dirty="0"/>
              <a:t> Die Wirkung zwischen Körpern erfolgt </a:t>
            </a:r>
            <a:r>
              <a:rPr lang="de-DE" sz="2800" dirty="0"/>
              <a:t>nach einer gewissen Zeit (besitzt also eine Ausbreitungs-geschwindigkeit) und durch einen „</a:t>
            </a:r>
            <a:r>
              <a:rPr lang="de-DE" sz="2800" i="1" dirty="0"/>
              <a:t>Vermittler</a:t>
            </a:r>
            <a:r>
              <a:rPr lang="de-DE" sz="2800" dirty="0"/>
              <a:t>“.</a:t>
            </a:r>
          </a:p>
          <a:p>
            <a:pPr marL="0" indent="0">
              <a:buNone/>
            </a:pPr>
            <a:endParaRPr lang="de-DE" sz="2800" dirty="0"/>
          </a:p>
        </p:txBody>
      </p:sp>
    </p:spTree>
    <p:extLst>
      <p:ext uri="{BB962C8B-B14F-4D97-AF65-F5344CB8AC3E}">
        <p14:creationId xmlns:p14="http://schemas.microsoft.com/office/powerpoint/2010/main" val="3284449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199" y="365125"/>
            <a:ext cx="11235431" cy="1325563"/>
          </a:xfrm>
        </p:spPr>
        <p:txBody>
          <a:bodyPr>
            <a:normAutofit/>
          </a:bodyPr>
          <a:lstStyle/>
          <a:p>
            <a:r>
              <a:rPr lang="de-DE" dirty="0"/>
              <a:t>Elektrostatisches Feld (Nahwirkungstheorie)</a:t>
            </a:r>
            <a:br>
              <a:rPr lang="de-DE" dirty="0"/>
            </a:br>
            <a:endParaRPr lang="de-DE" dirty="0"/>
          </a:p>
        </p:txBody>
      </p:sp>
      <p:sp>
        <p:nvSpPr>
          <p:cNvPr id="4" name="Inhaltsplatzhalter 2"/>
          <p:cNvSpPr txBox="1">
            <a:spLocks/>
          </p:cNvSpPr>
          <p:nvPr/>
        </p:nvSpPr>
        <p:spPr>
          <a:xfrm>
            <a:off x="838199" y="1580226"/>
            <a:ext cx="10515599" cy="1438182"/>
          </a:xfrm>
          <a:prstGeom prst="rect">
            <a:avLst/>
          </a:prstGeom>
          <a:ln w="25400">
            <a:solidFill>
              <a:srgbClr val="C00000"/>
            </a:solidFill>
          </a:ln>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just">
              <a:buNone/>
            </a:pPr>
            <a:r>
              <a:rPr lang="de-DE" sz="2600" dirty="0">
                <a:solidFill>
                  <a:schemeClr val="tx1"/>
                </a:solidFill>
              </a:rPr>
              <a:t>In dem Raum (Wirkungsbereich) um einen elektrostatisch </a:t>
            </a:r>
            <a:r>
              <a:rPr lang="de-DE" sz="2600" dirty="0" err="1">
                <a:solidFill>
                  <a:schemeClr val="tx1"/>
                </a:solidFill>
              </a:rPr>
              <a:t>gela</a:t>
            </a:r>
            <a:r>
              <a:rPr lang="de-DE" sz="2600" dirty="0">
                <a:solidFill>
                  <a:schemeClr val="tx1"/>
                </a:solidFill>
              </a:rPr>
              <a:t>-denen Körper werden Kräfte auf andere geladene Körper ausgeübt. Das </a:t>
            </a:r>
            <a:r>
              <a:rPr lang="de-DE" sz="2600" b="1" dirty="0">
                <a:solidFill>
                  <a:schemeClr val="tx1"/>
                </a:solidFill>
              </a:rPr>
              <a:t>elektrostatische Feld</a:t>
            </a:r>
            <a:r>
              <a:rPr lang="de-DE" sz="2600" dirty="0">
                <a:solidFill>
                  <a:schemeClr val="tx1"/>
                </a:solidFill>
              </a:rPr>
              <a:t> beschreibt diesen Raum. </a:t>
            </a:r>
          </a:p>
          <a:p>
            <a:pPr marL="68580" indent="0">
              <a:buNone/>
            </a:pPr>
            <a:endParaRPr lang="de-DE" sz="2800" dirty="0"/>
          </a:p>
        </p:txBody>
      </p:sp>
      <p:pic>
        <p:nvPicPr>
          <p:cNvPr id="5" name="Picture 8" descr="Ähnliches F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817" y="3638470"/>
            <a:ext cx="3342101" cy="2554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052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Das Feldlinienbild des </a:t>
            </a:r>
            <a:r>
              <a:rPr lang="de-DE" dirty="0" err="1"/>
              <a:t>elek-trischen</a:t>
            </a:r>
            <a:r>
              <a:rPr lang="de-DE" dirty="0"/>
              <a:t> Feldes</a:t>
            </a:r>
          </a:p>
        </p:txBody>
      </p:sp>
      <p:sp>
        <p:nvSpPr>
          <p:cNvPr id="5" name="Inhaltsplatzhalter 2"/>
          <p:cNvSpPr>
            <a:spLocks noGrp="1"/>
          </p:cNvSpPr>
          <p:nvPr>
            <p:ph idx="1"/>
          </p:nvPr>
        </p:nvSpPr>
        <p:spPr>
          <a:xfrm>
            <a:off x="838199" y="2276872"/>
            <a:ext cx="10418685" cy="1325563"/>
          </a:xfrm>
          <a:ln w="25400">
            <a:solidFill>
              <a:srgbClr val="C00000"/>
            </a:solidFill>
          </a:ln>
        </p:spPr>
        <p:txBody>
          <a:bodyPr>
            <a:normAutofit/>
          </a:bodyPr>
          <a:lstStyle/>
          <a:p>
            <a:pPr marL="68580" indent="0" algn="just">
              <a:buNone/>
            </a:pPr>
            <a:r>
              <a:rPr lang="de-DE" sz="2400" dirty="0"/>
              <a:t>Das elektrische Feldlinienbild ist ein Modell für das elektrische Feld. Es ermöglicht Aussagen über die Wirkungsrichtung einer Kraft auf einen geladenen Körper und die Stärke der elektrischen Kraftwirkung.</a:t>
            </a:r>
          </a:p>
        </p:txBody>
      </p:sp>
      <p:graphicFrame>
        <p:nvGraphicFramePr>
          <p:cNvPr id="6" name="Tabelle 5"/>
          <p:cNvGraphicFramePr>
            <a:graphicFrameLocks noGrp="1"/>
          </p:cNvGraphicFramePr>
          <p:nvPr>
            <p:extLst>
              <p:ext uri="{D42A27DB-BD31-4B8C-83A1-F6EECF244321}">
                <p14:modId xmlns:p14="http://schemas.microsoft.com/office/powerpoint/2010/main" val="97201768"/>
              </p:ext>
            </p:extLst>
          </p:nvPr>
        </p:nvGraphicFramePr>
        <p:xfrm>
          <a:off x="914400" y="4039339"/>
          <a:ext cx="10342484" cy="2453535"/>
        </p:xfrm>
        <a:graphic>
          <a:graphicData uri="http://schemas.openxmlformats.org/drawingml/2006/table">
            <a:tbl>
              <a:tblPr firstRow="1" bandRow="1">
                <a:tableStyleId>{2D5ABB26-0587-4C30-8999-92F81FD0307C}</a:tableStyleId>
              </a:tblPr>
              <a:tblGrid>
                <a:gridCol w="1392258">
                  <a:extLst>
                    <a:ext uri="{9D8B030D-6E8A-4147-A177-3AD203B41FA5}">
                      <a16:colId xmlns:a16="http://schemas.microsoft.com/office/drawing/2014/main" val="20000"/>
                    </a:ext>
                  </a:extLst>
                </a:gridCol>
                <a:gridCol w="8950226">
                  <a:extLst>
                    <a:ext uri="{9D8B030D-6E8A-4147-A177-3AD203B41FA5}">
                      <a16:colId xmlns:a16="http://schemas.microsoft.com/office/drawing/2014/main" val="20001"/>
                    </a:ext>
                  </a:extLst>
                </a:gridCol>
              </a:tblGrid>
              <a:tr h="2453535">
                <a:tc>
                  <a:txBody>
                    <a:bodyPr/>
                    <a:lstStyle/>
                    <a:p>
                      <a:r>
                        <a:rPr lang="de-DE" sz="2200" u="sng" dirty="0"/>
                        <a:t>Merke:</a:t>
                      </a:r>
                    </a:p>
                  </a:txBody>
                  <a:tcPr/>
                </a:tc>
                <a:tc>
                  <a:txBody>
                    <a:bodyPr/>
                    <a:lstStyle/>
                    <a:p>
                      <a:pPr marL="285750" indent="-285750">
                        <a:buFont typeface="Arial" panose="020B0604020202020204" pitchFamily="34" charset="0"/>
                        <a:buChar char="•"/>
                      </a:pPr>
                      <a:r>
                        <a:rPr lang="de-DE" sz="2200" dirty="0"/>
                        <a:t>elektrische Feldlinien laufen von</a:t>
                      </a:r>
                      <a:r>
                        <a:rPr lang="de-DE" sz="2200" baseline="0" dirty="0"/>
                        <a:t> positiver Ladung zur negativen Ladung</a:t>
                      </a:r>
                    </a:p>
                    <a:p>
                      <a:pPr marL="285750" indent="-285750">
                        <a:buFont typeface="Arial" panose="020B0604020202020204" pitchFamily="34" charset="0"/>
                        <a:buChar char="•"/>
                      </a:pPr>
                      <a:r>
                        <a:rPr lang="de-DE" sz="2200" baseline="0" dirty="0"/>
                        <a:t>treten senkrecht zur Oberfläche aus</a:t>
                      </a:r>
                    </a:p>
                    <a:p>
                      <a:pPr marL="285750" indent="-285750">
                        <a:buFont typeface="Arial" panose="020B0604020202020204" pitchFamily="34" charset="0"/>
                        <a:buChar char="•"/>
                      </a:pPr>
                      <a:r>
                        <a:rPr lang="de-DE" sz="2200" dirty="0"/>
                        <a:t>je dichter (enger) die Feldlinien dargestellt sind, desto stärker ist die elektrische Kraftwirkung</a:t>
                      </a:r>
                    </a:p>
                    <a:p>
                      <a:pPr marL="285750" indent="-285750">
                        <a:buFont typeface="Arial" panose="020B0604020202020204" pitchFamily="34" charset="0"/>
                        <a:buChar char="•"/>
                      </a:pPr>
                      <a:r>
                        <a:rPr lang="de-DE" sz="2200" dirty="0"/>
                        <a:t>sie geben die Kraftrichtung auf eine positive Ladung</a:t>
                      </a:r>
                      <a:r>
                        <a:rPr lang="de-DE" sz="2200" baseline="0" dirty="0"/>
                        <a:t> an</a:t>
                      </a:r>
                    </a:p>
                    <a:p>
                      <a:pPr marL="285750" indent="-285750">
                        <a:buFont typeface="Arial" panose="020B0604020202020204" pitchFamily="34" charset="0"/>
                        <a:buChar char="•"/>
                      </a:pPr>
                      <a:r>
                        <a:rPr lang="de-DE" sz="2200" baseline="0" dirty="0"/>
                        <a:t>Feldlinien schneiden sich nicht</a:t>
                      </a:r>
                      <a:endParaRPr lang="de-DE" sz="2200"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54471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Formen des elektrischen Feldes</a:t>
            </a:r>
          </a:p>
        </p:txBody>
      </p:sp>
      <p:sp>
        <p:nvSpPr>
          <p:cNvPr id="3" name="Inhaltsplatzhalter 2"/>
          <p:cNvSpPr>
            <a:spLocks noGrp="1"/>
          </p:cNvSpPr>
          <p:nvPr>
            <p:ph idx="1"/>
          </p:nvPr>
        </p:nvSpPr>
        <p:spPr/>
        <p:txBody>
          <a:bodyPr/>
          <a:lstStyle/>
          <a:p>
            <a:pPr marL="68580" indent="0">
              <a:buNone/>
            </a:pPr>
            <a:r>
              <a:rPr lang="de-DE" u="sng" dirty="0"/>
              <a:t>Geladene Kugel oder Punktladung</a:t>
            </a:r>
          </a:p>
        </p:txBody>
      </p:sp>
      <p:pic>
        <p:nvPicPr>
          <p:cNvPr id="2050" name="Picture 2" descr="https://upload.wikimedia.org/wikipedia/commons/thumb/1/19/LineasCampo.svg/800px-LineasCampo.svg.png?15471341569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640" y="2753566"/>
            <a:ext cx="6624736" cy="3411739"/>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5663952" y="2753565"/>
            <a:ext cx="936104" cy="3411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83F92EC5-E134-4289-A67E-FC175960ED69}"/>
              </a:ext>
            </a:extLst>
          </p:cNvPr>
          <p:cNvSpPr txBox="1"/>
          <p:nvPr/>
        </p:nvSpPr>
        <p:spPr>
          <a:xfrm>
            <a:off x="5232515" y="5537302"/>
            <a:ext cx="1694695" cy="461665"/>
          </a:xfrm>
          <a:prstGeom prst="rect">
            <a:avLst/>
          </a:prstGeom>
          <a:noFill/>
        </p:spPr>
        <p:txBody>
          <a:bodyPr wrap="none" rtlCol="0">
            <a:spAutoFit/>
          </a:bodyPr>
          <a:lstStyle/>
          <a:p>
            <a:r>
              <a:rPr lang="de-DE" sz="2400" dirty="0"/>
              <a:t>Radialfeld</a:t>
            </a:r>
          </a:p>
        </p:txBody>
      </p:sp>
    </p:spTree>
    <p:extLst>
      <p:ext uri="{BB962C8B-B14F-4D97-AF65-F5344CB8AC3E}">
        <p14:creationId xmlns:p14="http://schemas.microsoft.com/office/powerpoint/2010/main" val="41515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de-DE" dirty="0"/>
            </a:br>
            <a:r>
              <a:rPr lang="de-DE" dirty="0"/>
              <a:t>Dissoziation von Natriumchlorid (Kochsalz) in Wasser</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3632" y="2420888"/>
            <a:ext cx="2880320" cy="2623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080" y="2420888"/>
            <a:ext cx="2880320" cy="2602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3503712" y="5157193"/>
            <a:ext cx="747320" cy="461665"/>
          </a:xfrm>
          <a:prstGeom prst="rect">
            <a:avLst/>
          </a:prstGeom>
          <a:noFill/>
        </p:spPr>
        <p:txBody>
          <a:bodyPr wrap="none" rtlCol="0">
            <a:spAutoFit/>
          </a:bodyPr>
          <a:lstStyle/>
          <a:p>
            <a:r>
              <a:rPr lang="de-DE" sz="2400" dirty="0"/>
              <a:t>Na</a:t>
            </a:r>
            <a:r>
              <a:rPr lang="de-DE" sz="2400" baseline="30000" dirty="0"/>
              <a:t>+</a:t>
            </a:r>
          </a:p>
        </p:txBody>
      </p:sp>
      <p:sp>
        <p:nvSpPr>
          <p:cNvPr id="8" name="Textfeld 7"/>
          <p:cNvSpPr txBox="1"/>
          <p:nvPr/>
        </p:nvSpPr>
        <p:spPr>
          <a:xfrm>
            <a:off x="7760590" y="5157192"/>
            <a:ext cx="564578" cy="461665"/>
          </a:xfrm>
          <a:prstGeom prst="rect">
            <a:avLst/>
          </a:prstGeom>
          <a:noFill/>
        </p:spPr>
        <p:txBody>
          <a:bodyPr wrap="none" rtlCol="0">
            <a:spAutoFit/>
          </a:bodyPr>
          <a:lstStyle/>
          <a:p>
            <a:r>
              <a:rPr lang="de-DE" sz="2400" dirty="0"/>
              <a:t>Cl</a:t>
            </a:r>
            <a:r>
              <a:rPr lang="de-DE" sz="2400" baseline="30000" dirty="0"/>
              <a:t>-</a:t>
            </a:r>
          </a:p>
        </p:txBody>
      </p:sp>
      <p:sp>
        <p:nvSpPr>
          <p:cNvPr id="3" name="Textfeld 2"/>
          <p:cNvSpPr txBox="1"/>
          <p:nvPr/>
        </p:nvSpPr>
        <p:spPr>
          <a:xfrm>
            <a:off x="2567609" y="5631632"/>
            <a:ext cx="2877711" cy="830997"/>
          </a:xfrm>
          <a:prstGeom prst="rect">
            <a:avLst/>
          </a:prstGeom>
          <a:noFill/>
        </p:spPr>
        <p:txBody>
          <a:bodyPr wrap="none" rtlCol="0">
            <a:spAutoFit/>
          </a:bodyPr>
          <a:lstStyle/>
          <a:p>
            <a:pPr algn="ctr"/>
            <a:r>
              <a:rPr lang="de-DE" sz="2400" dirty="0"/>
              <a:t>1x positiv geladen</a:t>
            </a:r>
            <a:br>
              <a:rPr lang="de-DE" sz="2400" dirty="0"/>
            </a:br>
            <a:r>
              <a:rPr lang="de-DE" sz="2400" dirty="0"/>
              <a:t>Kation</a:t>
            </a:r>
          </a:p>
        </p:txBody>
      </p:sp>
      <p:sp>
        <p:nvSpPr>
          <p:cNvPr id="10" name="Textfeld 9"/>
          <p:cNvSpPr txBox="1"/>
          <p:nvPr/>
        </p:nvSpPr>
        <p:spPr>
          <a:xfrm>
            <a:off x="6604024" y="5613958"/>
            <a:ext cx="3089307" cy="830997"/>
          </a:xfrm>
          <a:prstGeom prst="rect">
            <a:avLst/>
          </a:prstGeom>
          <a:noFill/>
        </p:spPr>
        <p:txBody>
          <a:bodyPr wrap="none" rtlCol="0">
            <a:spAutoFit/>
          </a:bodyPr>
          <a:lstStyle/>
          <a:p>
            <a:pPr algn="ctr"/>
            <a:r>
              <a:rPr lang="de-DE" sz="2400" dirty="0"/>
              <a:t>1x negativ geladen</a:t>
            </a:r>
            <a:br>
              <a:rPr lang="de-DE" sz="2400" dirty="0"/>
            </a:br>
            <a:r>
              <a:rPr lang="de-DE" sz="2400" dirty="0"/>
              <a:t>Anion</a:t>
            </a:r>
          </a:p>
        </p:txBody>
      </p:sp>
    </p:spTree>
    <p:extLst>
      <p:ext uri="{BB962C8B-B14F-4D97-AF65-F5344CB8AC3E}">
        <p14:creationId xmlns:p14="http://schemas.microsoft.com/office/powerpoint/2010/main" val="320006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5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3"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Formen des elektrischen Feldes</a:t>
            </a:r>
          </a:p>
        </p:txBody>
      </p:sp>
      <p:sp>
        <p:nvSpPr>
          <p:cNvPr id="3" name="Inhaltsplatzhalter 2"/>
          <p:cNvSpPr>
            <a:spLocks noGrp="1"/>
          </p:cNvSpPr>
          <p:nvPr>
            <p:ph idx="1"/>
          </p:nvPr>
        </p:nvSpPr>
        <p:spPr/>
        <p:txBody>
          <a:bodyPr/>
          <a:lstStyle/>
          <a:p>
            <a:pPr marL="68580" indent="0">
              <a:buNone/>
            </a:pPr>
            <a:r>
              <a:rPr lang="de-DE" u="sng" dirty="0"/>
              <a:t>Zwischen zwei unterschiedlich geladenen Kugeln oder Punktladungen</a:t>
            </a:r>
          </a:p>
        </p:txBody>
      </p:sp>
      <p:pic>
        <p:nvPicPr>
          <p:cNvPr id="3076" name="Picture 4" descr="https://blog.studyflix.de/wp-content/uploads/2018/05/Bild-1-Elektrisches-Feld_SE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4352" y="3333896"/>
            <a:ext cx="5031928" cy="283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723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Homogenes Feld</a:t>
            </a:r>
            <a:br>
              <a:rPr lang="de-DE" dirty="0"/>
            </a:br>
            <a:endParaRPr lang="de-DE" dirty="0"/>
          </a:p>
        </p:txBody>
      </p:sp>
      <p:sp>
        <p:nvSpPr>
          <p:cNvPr id="3" name="Inhaltsplatzhalter 2"/>
          <p:cNvSpPr>
            <a:spLocks noGrp="1"/>
          </p:cNvSpPr>
          <p:nvPr>
            <p:ph idx="1"/>
          </p:nvPr>
        </p:nvSpPr>
        <p:spPr>
          <a:xfrm>
            <a:off x="979149" y="1690688"/>
            <a:ext cx="10100183" cy="889324"/>
          </a:xfrm>
          <a:ln w="25400">
            <a:solidFill>
              <a:srgbClr val="C00000"/>
            </a:solidFill>
          </a:ln>
        </p:spPr>
        <p:txBody>
          <a:bodyPr>
            <a:normAutofit lnSpcReduction="10000"/>
          </a:bodyPr>
          <a:lstStyle/>
          <a:p>
            <a:pPr marL="68580" indent="0">
              <a:buNone/>
            </a:pPr>
            <a:r>
              <a:rPr lang="de-DE" dirty="0"/>
              <a:t>Die Feldlinien verlaufen parallel und im gleichen Abstand zueinander.</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7808" y="3501008"/>
            <a:ext cx="3289964" cy="2645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a:extLst>
              <a:ext uri="{FF2B5EF4-FFF2-40B4-BE49-F238E27FC236}">
                <a16:creationId xmlns:a16="http://schemas.microsoft.com/office/drawing/2014/main" id="{1E649F91-B61F-4B71-92D9-3A4AB8643EC1}"/>
              </a:ext>
            </a:extLst>
          </p:cNvPr>
          <p:cNvSpPr txBox="1"/>
          <p:nvPr/>
        </p:nvSpPr>
        <p:spPr>
          <a:xfrm>
            <a:off x="2783632" y="6050099"/>
            <a:ext cx="6912886" cy="470000"/>
          </a:xfrm>
          <a:prstGeom prst="rect">
            <a:avLst/>
          </a:prstGeom>
          <a:noFill/>
        </p:spPr>
        <p:txBody>
          <a:bodyPr wrap="square">
            <a:spAutoFit/>
          </a:bodyPr>
          <a:lstStyle/>
          <a:p>
            <a:pPr>
              <a:lnSpc>
                <a:spcPct val="107000"/>
              </a:lnSpc>
              <a:spcAft>
                <a:spcPts val="800"/>
              </a:spcAft>
            </a:pPr>
            <a:r>
              <a:rPr lang="de-DE" sz="2400" u="sng"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Grießkörnerversuch (Elektrische Feldlinien) - YouTube</a:t>
            </a:r>
            <a:endParaRPr lang="de-DE"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893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F8321A-01C3-41B5-8B92-4D6EBDEC8157}"/>
              </a:ext>
            </a:extLst>
          </p:cNvPr>
          <p:cNvSpPr>
            <a:spLocks noGrp="1"/>
          </p:cNvSpPr>
          <p:nvPr>
            <p:ph type="title"/>
          </p:nvPr>
        </p:nvSpPr>
        <p:spPr/>
        <p:txBody>
          <a:bodyPr>
            <a:normAutofit/>
          </a:bodyPr>
          <a:lstStyle/>
          <a:p>
            <a:r>
              <a:rPr lang="de-DE" dirty="0"/>
              <a:t>LB DUDEN S.122 Nr.12 und Nr.13</a:t>
            </a:r>
          </a:p>
        </p:txBody>
      </p:sp>
      <p:pic>
        <p:nvPicPr>
          <p:cNvPr id="7" name="Grafik 6">
            <a:extLst>
              <a:ext uri="{FF2B5EF4-FFF2-40B4-BE49-F238E27FC236}">
                <a16:creationId xmlns:a16="http://schemas.microsoft.com/office/drawing/2014/main" id="{D5E37AE9-5CEA-6571-45CD-DEA6A1C55A2F}"/>
              </a:ext>
            </a:extLst>
          </p:cNvPr>
          <p:cNvPicPr>
            <a:picLocks noChangeAspect="1"/>
          </p:cNvPicPr>
          <p:nvPr/>
        </p:nvPicPr>
        <p:blipFill>
          <a:blip r:embed="rId3"/>
          <a:stretch>
            <a:fillRect/>
          </a:stretch>
        </p:blipFill>
        <p:spPr>
          <a:xfrm>
            <a:off x="307271" y="1818794"/>
            <a:ext cx="5870717" cy="4552108"/>
          </a:xfrm>
          <a:prstGeom prst="rect">
            <a:avLst/>
          </a:prstGeom>
        </p:spPr>
      </p:pic>
      <p:pic>
        <p:nvPicPr>
          <p:cNvPr id="9" name="Grafik 8">
            <a:extLst>
              <a:ext uri="{FF2B5EF4-FFF2-40B4-BE49-F238E27FC236}">
                <a16:creationId xmlns:a16="http://schemas.microsoft.com/office/drawing/2014/main" id="{B218418B-F493-0217-76BB-7C6914D641D1}"/>
              </a:ext>
            </a:extLst>
          </p:cNvPr>
          <p:cNvPicPr>
            <a:picLocks noChangeAspect="1"/>
          </p:cNvPicPr>
          <p:nvPr/>
        </p:nvPicPr>
        <p:blipFill>
          <a:blip r:embed="rId4"/>
          <a:stretch>
            <a:fillRect/>
          </a:stretch>
        </p:blipFill>
        <p:spPr>
          <a:xfrm>
            <a:off x="6408820" y="1818794"/>
            <a:ext cx="5620136" cy="3748324"/>
          </a:xfrm>
          <a:prstGeom prst="rect">
            <a:avLst/>
          </a:prstGeom>
        </p:spPr>
      </p:pic>
    </p:spTree>
    <p:extLst>
      <p:ext uri="{BB962C8B-B14F-4D97-AF65-F5344CB8AC3E}">
        <p14:creationId xmlns:p14="http://schemas.microsoft.com/office/powerpoint/2010/main" val="3998360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Ladungsausgleich - Gewitter</a:t>
            </a:r>
            <a:br>
              <a:rPr lang="de-DE" dirty="0"/>
            </a:br>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96" y="1700808"/>
            <a:ext cx="2718060" cy="4551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Klimawan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700808"/>
            <a:ext cx="4595664" cy="2585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49C662D6-07DC-4B2A-80C4-D2EEDF7C77DF}"/>
              </a:ext>
            </a:extLst>
          </p:cNvPr>
          <p:cNvSpPr txBox="1"/>
          <p:nvPr/>
        </p:nvSpPr>
        <p:spPr>
          <a:xfrm>
            <a:off x="2135559" y="4475903"/>
            <a:ext cx="3279819" cy="461665"/>
          </a:xfrm>
          <a:prstGeom prst="rect">
            <a:avLst/>
          </a:prstGeom>
          <a:noFill/>
        </p:spPr>
        <p:txBody>
          <a:bodyPr wrap="square" rtlCol="0">
            <a:spAutoFit/>
          </a:bodyPr>
          <a:lstStyle/>
          <a:p>
            <a:r>
              <a:rPr lang="de-DE" sz="2400" dirty="0"/>
              <a:t>LB DUDEN S.87</a:t>
            </a:r>
          </a:p>
        </p:txBody>
      </p:sp>
      <p:sp>
        <p:nvSpPr>
          <p:cNvPr id="6" name="Textfeld 5">
            <a:extLst>
              <a:ext uri="{FF2B5EF4-FFF2-40B4-BE49-F238E27FC236}">
                <a16:creationId xmlns:a16="http://schemas.microsoft.com/office/drawing/2014/main" id="{E1E7A922-FAA2-4337-BEC7-136217B35ACE}"/>
              </a:ext>
            </a:extLst>
          </p:cNvPr>
          <p:cNvSpPr txBox="1"/>
          <p:nvPr/>
        </p:nvSpPr>
        <p:spPr>
          <a:xfrm>
            <a:off x="2132592" y="5008587"/>
            <a:ext cx="4752528" cy="830997"/>
          </a:xfrm>
          <a:prstGeom prst="rect">
            <a:avLst/>
          </a:prstGeom>
          <a:noFill/>
        </p:spPr>
        <p:txBody>
          <a:bodyPr wrap="square" rtlCol="0">
            <a:spAutoFit/>
          </a:bodyPr>
          <a:lstStyle/>
          <a:p>
            <a:r>
              <a:rPr lang="de-DE" sz="2400" dirty="0"/>
              <a:t>Erläutere die Entstehung von Blitzen.</a:t>
            </a:r>
          </a:p>
        </p:txBody>
      </p:sp>
    </p:spTree>
    <p:extLst>
      <p:ext uri="{BB962C8B-B14F-4D97-AF65-F5344CB8AC3E}">
        <p14:creationId xmlns:p14="http://schemas.microsoft.com/office/powerpoint/2010/main" val="75824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br>
              <a:rPr lang="de-DE" dirty="0"/>
            </a:br>
            <a:r>
              <a:rPr lang="de-DE" dirty="0" err="1"/>
              <a:t>Faradayscher</a:t>
            </a:r>
            <a:r>
              <a:rPr lang="de-DE" dirty="0"/>
              <a:t> Käfig</a:t>
            </a:r>
            <a:br>
              <a:rPr lang="de-DE" dirty="0"/>
            </a:br>
            <a:endParaRPr lang="de-DE" dirty="0"/>
          </a:p>
        </p:txBody>
      </p:sp>
      <p:pic>
        <p:nvPicPr>
          <p:cNvPr id="3074"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1916832"/>
            <a:ext cx="3047264" cy="4335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a:extLst>
              <a:ext uri="{FF2B5EF4-FFF2-40B4-BE49-F238E27FC236}">
                <a16:creationId xmlns:a16="http://schemas.microsoft.com/office/drawing/2014/main" id="{7BDD4405-74D1-40BF-A7F0-2F72B7394A3B}"/>
              </a:ext>
            </a:extLst>
          </p:cNvPr>
          <p:cNvSpPr txBox="1"/>
          <p:nvPr/>
        </p:nvSpPr>
        <p:spPr>
          <a:xfrm>
            <a:off x="838200" y="1916832"/>
            <a:ext cx="5322903" cy="1200329"/>
          </a:xfrm>
          <a:prstGeom prst="rect">
            <a:avLst/>
          </a:prstGeom>
          <a:noFill/>
        </p:spPr>
        <p:txBody>
          <a:bodyPr wrap="square" rtlCol="0">
            <a:spAutoFit/>
          </a:bodyPr>
          <a:lstStyle/>
          <a:p>
            <a:r>
              <a:rPr lang="de-DE" sz="2400" dirty="0"/>
              <a:t>Erläutere, was man unter einen „</a:t>
            </a:r>
            <a:r>
              <a:rPr lang="de-DE" sz="2400" i="1" dirty="0" err="1"/>
              <a:t>Faradayschen</a:t>
            </a:r>
            <a:r>
              <a:rPr lang="de-DE" sz="2400" i="1" dirty="0"/>
              <a:t> Käfig</a:t>
            </a:r>
            <a:r>
              <a:rPr lang="de-DE" sz="2400" dirty="0"/>
              <a:t>“ versteht und nenne Beispiele.</a:t>
            </a:r>
          </a:p>
        </p:txBody>
      </p:sp>
      <p:sp>
        <p:nvSpPr>
          <p:cNvPr id="3" name="Inhaltsplatzhalter 2">
            <a:extLst>
              <a:ext uri="{FF2B5EF4-FFF2-40B4-BE49-F238E27FC236}">
                <a16:creationId xmlns:a16="http://schemas.microsoft.com/office/drawing/2014/main" id="{757AC1F5-2AE7-ACD2-DE70-31549464945D}"/>
              </a:ext>
            </a:extLst>
          </p:cNvPr>
          <p:cNvSpPr>
            <a:spLocks noGrp="1"/>
          </p:cNvSpPr>
          <p:nvPr>
            <p:ph idx="1"/>
          </p:nvPr>
        </p:nvSpPr>
        <p:spPr>
          <a:xfrm>
            <a:off x="838200" y="3740840"/>
            <a:ext cx="5171983" cy="625232"/>
          </a:xfrm>
        </p:spPr>
        <p:txBody>
          <a:bodyPr>
            <a:normAutofit/>
          </a:bodyPr>
          <a:lstStyle/>
          <a:p>
            <a:pPr marL="0" indent="0">
              <a:buNone/>
            </a:pPr>
            <a:r>
              <a:rPr lang="de-DE" sz="2400" dirty="0"/>
              <a:t>DE: Metallsieb, geladener Körper</a:t>
            </a:r>
          </a:p>
        </p:txBody>
      </p:sp>
    </p:spTree>
    <p:extLst>
      <p:ext uri="{BB962C8B-B14F-4D97-AF65-F5344CB8AC3E}">
        <p14:creationId xmlns:p14="http://schemas.microsoft.com/office/powerpoint/2010/main" val="363285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661DC7-822A-4F87-9F9C-F461BD805482}"/>
              </a:ext>
            </a:extLst>
          </p:cNvPr>
          <p:cNvSpPr>
            <a:spLocks noGrp="1"/>
          </p:cNvSpPr>
          <p:nvPr>
            <p:ph type="title"/>
          </p:nvPr>
        </p:nvSpPr>
        <p:spPr/>
        <p:txBody>
          <a:bodyPr>
            <a:normAutofit/>
          </a:bodyPr>
          <a:lstStyle/>
          <a:p>
            <a:r>
              <a:rPr lang="de-DE" dirty="0"/>
              <a:t>Abschirmung elektrischer Felder</a:t>
            </a:r>
          </a:p>
        </p:txBody>
      </p:sp>
      <p:pic>
        <p:nvPicPr>
          <p:cNvPr id="5" name="Inhaltsplatzhalter 4">
            <a:extLst>
              <a:ext uri="{FF2B5EF4-FFF2-40B4-BE49-F238E27FC236}">
                <a16:creationId xmlns:a16="http://schemas.microsoft.com/office/drawing/2014/main" id="{D0826131-2D7D-4294-8EF1-4AFFD746F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9656" y="2708920"/>
            <a:ext cx="5979220" cy="2989610"/>
          </a:xfrm>
        </p:spPr>
      </p:pic>
    </p:spTree>
    <p:extLst>
      <p:ext uri="{BB962C8B-B14F-4D97-AF65-F5344CB8AC3E}">
        <p14:creationId xmlns:p14="http://schemas.microsoft.com/office/powerpoint/2010/main" val="1002182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Blitzableiter</a:t>
            </a:r>
            <a:br>
              <a:rPr lang="de-DE" dirty="0"/>
            </a:br>
            <a:endParaRPr lang="de-DE" dirty="0"/>
          </a:p>
        </p:txBody>
      </p:sp>
      <p:sp>
        <p:nvSpPr>
          <p:cNvPr id="3" name="Inhaltsplatzhalter 2"/>
          <p:cNvSpPr>
            <a:spLocks noGrp="1"/>
          </p:cNvSpPr>
          <p:nvPr>
            <p:ph idx="1"/>
          </p:nvPr>
        </p:nvSpPr>
        <p:spPr/>
        <p:txBody>
          <a:bodyPr/>
          <a:lstStyle/>
          <a:p>
            <a:endParaRPr lang="de-DE"/>
          </a:p>
        </p:txBody>
      </p:sp>
      <p:pic>
        <p:nvPicPr>
          <p:cNvPr id="4098"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16" y="1916832"/>
            <a:ext cx="6908354" cy="4136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a:extLst>
              <a:ext uri="{FF2B5EF4-FFF2-40B4-BE49-F238E27FC236}">
                <a16:creationId xmlns:a16="http://schemas.microsoft.com/office/drawing/2014/main" id="{3685B6F9-A37B-4AA8-852A-47A3320949FE}"/>
              </a:ext>
            </a:extLst>
          </p:cNvPr>
          <p:cNvSpPr txBox="1"/>
          <p:nvPr/>
        </p:nvSpPr>
        <p:spPr>
          <a:xfrm>
            <a:off x="3575720" y="6053745"/>
            <a:ext cx="6927816" cy="461665"/>
          </a:xfrm>
          <a:prstGeom prst="rect">
            <a:avLst/>
          </a:prstGeom>
          <a:noFill/>
        </p:spPr>
        <p:txBody>
          <a:bodyPr wrap="square">
            <a:spAutoFit/>
          </a:bodyPr>
          <a:lstStyle/>
          <a:p>
            <a:r>
              <a:rPr lang="de-DE" sz="2400" u="sng"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Influenz und </a:t>
            </a:r>
            <a:r>
              <a:rPr lang="de-DE" sz="2400" u="sng" dirty="0" err="1">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Faradayscher</a:t>
            </a:r>
            <a:r>
              <a:rPr lang="de-DE" sz="2400" u="sng"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 Käfig - YouTube</a:t>
            </a:r>
            <a:endParaRPr lang="de-DE" sz="2400" dirty="0">
              <a:solidFill>
                <a:schemeClr val="accent6">
                  <a:lumMod val="75000"/>
                </a:schemeClr>
              </a:solidFill>
            </a:endParaRPr>
          </a:p>
        </p:txBody>
      </p:sp>
      <p:sp>
        <p:nvSpPr>
          <p:cNvPr id="4" name="Textfeld 3">
            <a:extLst>
              <a:ext uri="{FF2B5EF4-FFF2-40B4-BE49-F238E27FC236}">
                <a16:creationId xmlns:a16="http://schemas.microsoft.com/office/drawing/2014/main" id="{6F2D826C-46FA-0C5B-553B-FA45C01885EA}"/>
              </a:ext>
            </a:extLst>
          </p:cNvPr>
          <p:cNvSpPr txBox="1"/>
          <p:nvPr/>
        </p:nvSpPr>
        <p:spPr>
          <a:xfrm>
            <a:off x="838200" y="1342095"/>
            <a:ext cx="5322903" cy="461665"/>
          </a:xfrm>
          <a:prstGeom prst="rect">
            <a:avLst/>
          </a:prstGeom>
          <a:noFill/>
        </p:spPr>
        <p:txBody>
          <a:bodyPr wrap="square" rtlCol="0">
            <a:spAutoFit/>
          </a:bodyPr>
          <a:lstStyle/>
          <a:p>
            <a:r>
              <a:rPr lang="de-DE" sz="2400" dirty="0"/>
              <a:t>LB S.115</a:t>
            </a:r>
          </a:p>
        </p:txBody>
      </p:sp>
    </p:spTree>
    <p:extLst>
      <p:ext uri="{BB962C8B-B14F-4D97-AF65-F5344CB8AC3E}">
        <p14:creationId xmlns:p14="http://schemas.microsoft.com/office/powerpoint/2010/main" val="289653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Die elektrische Feldstärke</a:t>
            </a:r>
            <a:br>
              <a:rPr lang="de-DE" dirty="0"/>
            </a:br>
            <a:endParaRPr lang="de-DE" dirty="0"/>
          </a:p>
        </p:txBody>
      </p:sp>
      <p:sp>
        <p:nvSpPr>
          <p:cNvPr id="3" name="Inhaltsplatzhalter 2"/>
          <p:cNvSpPr>
            <a:spLocks noGrp="1"/>
          </p:cNvSpPr>
          <p:nvPr>
            <p:ph idx="1"/>
          </p:nvPr>
        </p:nvSpPr>
        <p:spPr/>
        <p:txBody>
          <a:bodyPr/>
          <a:lstStyle/>
          <a:p>
            <a:endParaRPr lang="de-DE" dirty="0"/>
          </a:p>
        </p:txBody>
      </p:sp>
      <p:pic>
        <p:nvPicPr>
          <p:cNvPr id="4" name="Grafik 3">
            <a:extLst>
              <a:ext uri="{FF2B5EF4-FFF2-40B4-BE49-F238E27FC236}">
                <a16:creationId xmlns:a16="http://schemas.microsoft.com/office/drawing/2014/main" id="{EBECCB13-B630-471B-9892-EE19CCAF82A6}"/>
              </a:ext>
            </a:extLst>
          </p:cNvPr>
          <p:cNvPicPr>
            <a:picLocks noChangeAspect="1"/>
          </p:cNvPicPr>
          <p:nvPr/>
        </p:nvPicPr>
        <p:blipFill>
          <a:blip r:embed="rId2"/>
          <a:stretch>
            <a:fillRect/>
          </a:stretch>
        </p:blipFill>
        <p:spPr>
          <a:xfrm>
            <a:off x="2374006" y="1700809"/>
            <a:ext cx="7164288" cy="4543739"/>
          </a:xfrm>
          <a:prstGeom prst="rect">
            <a:avLst/>
          </a:prstGeom>
        </p:spPr>
      </p:pic>
    </p:spTree>
    <p:extLst>
      <p:ext uri="{BB962C8B-B14F-4D97-AF65-F5344CB8AC3E}">
        <p14:creationId xmlns:p14="http://schemas.microsoft.com/office/powerpoint/2010/main" val="386516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Die elektrische Feldstärke</a:t>
            </a:r>
            <a:br>
              <a:rPr lang="de-DE" dirty="0"/>
            </a:b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936813" y="1349524"/>
                <a:ext cx="8725347" cy="4464496"/>
              </a:xfrm>
              <a:ln w="28575">
                <a:solidFill>
                  <a:srgbClr val="C00000"/>
                </a:solidFill>
              </a:ln>
            </p:spPr>
            <p:txBody>
              <a:bodyPr>
                <a:normAutofit fontScale="92500" lnSpcReduction="10000"/>
              </a:bodyPr>
              <a:lstStyle/>
              <a:p>
                <a:pPr marL="68580" indent="0">
                  <a:buNone/>
                </a:pPr>
                <a:r>
                  <a:rPr lang="de-DE" dirty="0"/>
                  <a:t>Die elektrische Feldstärke </a:t>
                </a:r>
                <a14:m>
                  <m:oMath xmlns:m="http://schemas.openxmlformats.org/officeDocument/2006/math">
                    <m:acc>
                      <m:accPr>
                        <m:chr m:val="⃗"/>
                        <m:ctrlPr>
                          <a:rPr lang="de-DE" b="0" i="1" dirty="0" smtClean="0">
                            <a:latin typeface="Cambria Math" panose="02040503050406030204" pitchFamily="18" charset="0"/>
                          </a:rPr>
                        </m:ctrlPr>
                      </m:accPr>
                      <m:e>
                        <m:r>
                          <a:rPr lang="de-DE" b="0" i="1" dirty="0" smtClean="0">
                            <a:latin typeface="Cambria Math" panose="02040503050406030204" pitchFamily="18" charset="0"/>
                          </a:rPr>
                          <m:t>𝐸</m:t>
                        </m:r>
                      </m:e>
                    </m:acc>
                  </m:oMath>
                </a14:m>
                <a:r>
                  <a:rPr lang="de-DE" i="1" dirty="0"/>
                  <a:t> </a:t>
                </a:r>
                <a:r>
                  <a:rPr lang="de-DE" dirty="0"/>
                  <a:t>gibt an, wie groß die Kraft </a:t>
                </a:r>
                <a14:m>
                  <m:oMath xmlns:m="http://schemas.openxmlformats.org/officeDocument/2006/math">
                    <m:acc>
                      <m:accPr>
                        <m:chr m:val="⃗"/>
                        <m:ctrlPr>
                          <a:rPr lang="de-DE" i="1" dirty="0">
                            <a:latin typeface="Cambria Math" panose="02040503050406030204" pitchFamily="18" charset="0"/>
                          </a:rPr>
                        </m:ctrlPr>
                      </m:accPr>
                      <m:e>
                        <m:r>
                          <a:rPr lang="de-DE" b="0" i="1" dirty="0" smtClean="0">
                            <a:latin typeface="Cambria Math" panose="02040503050406030204" pitchFamily="18" charset="0"/>
                          </a:rPr>
                          <m:t>𝐹</m:t>
                        </m:r>
                      </m:e>
                    </m:acc>
                  </m:oMath>
                </a14:m>
                <a:r>
                  <a:rPr lang="de-DE" dirty="0"/>
                  <a:t> pro Ladung </a:t>
                </a:r>
                <a14:m>
                  <m:oMath xmlns:m="http://schemas.openxmlformats.org/officeDocument/2006/math">
                    <m:r>
                      <a:rPr lang="de-DE" i="1" dirty="0" smtClean="0">
                        <a:latin typeface="Cambria Math" panose="02040503050406030204" pitchFamily="18" charset="0"/>
                      </a:rPr>
                      <m:t>𝑞</m:t>
                    </m:r>
                  </m:oMath>
                </a14:m>
                <a:r>
                  <a:rPr lang="de-DE" dirty="0"/>
                  <a:t> an einem bestimmten Ort ist.</a:t>
                </a:r>
              </a:p>
              <a:p>
                <a:pPr marL="68580" indent="0">
                  <a:buNone/>
                </a:pPr>
                <a:endParaRPr lang="de-DE" i="1" dirty="0"/>
              </a:p>
              <a:p>
                <a:pPr marL="68580" indent="0">
                  <a:buNone/>
                </a:pPr>
                <a:r>
                  <a:rPr lang="de-DE" dirty="0"/>
                  <a:t>Formelzeichen (Symbol): </a:t>
                </a:r>
                <a14:m>
                  <m:oMath xmlns:m="http://schemas.openxmlformats.org/officeDocument/2006/math">
                    <m:acc>
                      <m:accPr>
                        <m:chr m:val="⃗"/>
                        <m:ctrlPr>
                          <a:rPr lang="de-DE" b="0" i="1" dirty="0" smtClean="0">
                            <a:latin typeface="Cambria Math" panose="02040503050406030204" pitchFamily="18" charset="0"/>
                          </a:rPr>
                        </m:ctrlPr>
                      </m:accPr>
                      <m:e>
                        <m:r>
                          <a:rPr lang="de-DE" b="0" i="1" dirty="0" smtClean="0">
                            <a:latin typeface="Cambria Math" panose="02040503050406030204" pitchFamily="18" charset="0"/>
                          </a:rPr>
                          <m:t>𝐸</m:t>
                        </m:r>
                      </m:e>
                    </m:acc>
                  </m:oMath>
                </a14:m>
                <a:endParaRPr lang="de-DE" dirty="0"/>
              </a:p>
              <a:p>
                <a:pPr marL="68580" indent="0">
                  <a:buNone/>
                </a:pPr>
                <a:r>
                  <a:rPr lang="de-DE" dirty="0"/>
                  <a:t>Einheit: [</a:t>
                </a:r>
                <a14:m>
                  <m:oMath xmlns:m="http://schemas.openxmlformats.org/officeDocument/2006/math">
                    <m:r>
                      <a:rPr lang="de-DE" b="0" i="1" smtClean="0">
                        <a:latin typeface="Cambria Math" panose="02040503050406030204" pitchFamily="18" charset="0"/>
                      </a:rPr>
                      <m:t>𝐸</m:t>
                    </m:r>
                  </m:oMath>
                </a14:m>
                <a:r>
                  <a:rPr lang="de-DE" dirty="0"/>
                  <a:t>] = 1</a:t>
                </a:r>
                <a:r>
                  <a:rPr lang="de-DE" baseline="-25000" dirty="0"/>
                  <a:t> </a:t>
                </a:r>
                <a14:m>
                  <m:oMath xmlns:m="http://schemas.openxmlformats.org/officeDocument/2006/math">
                    <m:f>
                      <m:fPr>
                        <m:ctrlPr>
                          <a:rPr lang="de-DE" i="1" dirty="0" smtClean="0">
                            <a:latin typeface="Cambria Math" panose="02040503050406030204" pitchFamily="18" charset="0"/>
                          </a:rPr>
                        </m:ctrlPr>
                      </m:fPr>
                      <m:num>
                        <m:r>
                          <m:rPr>
                            <m:sty m:val="p"/>
                          </m:rPr>
                          <a:rPr lang="de-DE" b="0" i="0" dirty="0" smtClean="0">
                            <a:latin typeface="Cambria Math" panose="02040503050406030204" pitchFamily="18" charset="0"/>
                          </a:rPr>
                          <m:t>N</m:t>
                        </m:r>
                      </m:num>
                      <m:den>
                        <m:r>
                          <m:rPr>
                            <m:sty m:val="p"/>
                          </m:rPr>
                          <a:rPr lang="de-DE" b="0" i="0" dirty="0" smtClean="0">
                            <a:latin typeface="Cambria Math" panose="02040503050406030204" pitchFamily="18" charset="0"/>
                          </a:rPr>
                          <m:t>C</m:t>
                        </m:r>
                      </m:den>
                    </m:f>
                  </m:oMath>
                </a14:m>
                <a:r>
                  <a:rPr lang="de-DE" dirty="0"/>
                  <a:t> </a:t>
                </a:r>
                <a14:m>
                  <m:oMath xmlns:m="http://schemas.openxmlformats.org/officeDocument/2006/math">
                    <m:d>
                      <m:dPr>
                        <m:ctrlPr>
                          <a:rPr lang="de-DE" i="1" dirty="0" smtClean="0">
                            <a:latin typeface="Cambria Math" panose="02040503050406030204" pitchFamily="18" charset="0"/>
                          </a:rPr>
                        </m:ctrlPr>
                      </m:dPr>
                      <m:e>
                        <m:r>
                          <m:rPr>
                            <m:nor/>
                          </m:rPr>
                          <a:rPr lang="de-DE" dirty="0"/>
                          <m:t>= 1</m:t>
                        </m:r>
                        <m:r>
                          <m:rPr>
                            <m:nor/>
                          </m:rPr>
                          <a:rPr lang="de-DE" baseline="-25000" dirty="0"/>
                          <m:t> </m:t>
                        </m:r>
                        <m:f>
                          <m:fPr>
                            <m:ctrlPr>
                              <a:rPr lang="de-DE" i="1" dirty="0">
                                <a:latin typeface="Cambria Math" panose="02040503050406030204" pitchFamily="18" charset="0"/>
                              </a:rPr>
                            </m:ctrlPr>
                          </m:fPr>
                          <m:num>
                            <m:r>
                              <m:rPr>
                                <m:sty m:val="p"/>
                              </m:rPr>
                              <a:rPr lang="de-DE" dirty="0">
                                <a:latin typeface="Cambria Math" panose="02040503050406030204" pitchFamily="18" charset="0"/>
                              </a:rPr>
                              <m:t>V</m:t>
                            </m:r>
                          </m:num>
                          <m:den>
                            <m:r>
                              <m:rPr>
                                <m:sty m:val="p"/>
                              </m:rPr>
                              <a:rPr lang="de-DE" dirty="0">
                                <a:latin typeface="Cambria Math" panose="02040503050406030204" pitchFamily="18" charset="0"/>
                              </a:rPr>
                              <m:t>m</m:t>
                            </m:r>
                          </m:den>
                        </m:f>
                      </m:e>
                    </m:d>
                  </m:oMath>
                </a14:m>
                <a:endParaRPr lang="de-DE" dirty="0"/>
              </a:p>
              <a:p>
                <a:pPr marL="68580" indent="0">
                  <a:buNone/>
                </a:pPr>
                <a:r>
                  <a:rPr lang="de-DE" b="0" dirty="0"/>
                  <a:t>Formel: </a:t>
                </a:r>
                <a14:m>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𝐸</m:t>
                        </m:r>
                      </m:e>
                    </m:acc>
                    <m:r>
                      <a:rPr lang="de-DE" b="0" i="1" smtClean="0">
                        <a:latin typeface="Cambria Math" panose="02040503050406030204" pitchFamily="18" charset="0"/>
                      </a:rPr>
                      <m:t>= </m:t>
                    </m:r>
                    <m:f>
                      <m:fPr>
                        <m:ctrlPr>
                          <a:rPr lang="de-DE" i="1" smtClean="0">
                            <a:latin typeface="Cambria Math" panose="02040503050406030204" pitchFamily="18" charset="0"/>
                          </a:rPr>
                        </m:ctrlPr>
                      </m:fPr>
                      <m:num>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𝐹</m:t>
                            </m:r>
                          </m:e>
                        </m:acc>
                      </m:num>
                      <m:den>
                        <m:r>
                          <a:rPr lang="de-DE" b="0" i="1" smtClean="0">
                            <a:latin typeface="Cambria Math" panose="02040503050406030204" pitchFamily="18" charset="0"/>
                          </a:rPr>
                          <m:t>𝑞</m:t>
                        </m:r>
                      </m:den>
                    </m:f>
                  </m:oMath>
                </a14:m>
                <a:endParaRPr lang="de-DE" i="1" dirty="0"/>
              </a:p>
              <a:p>
                <a:pPr marL="68580" indent="0">
                  <a:buNone/>
                </a:pPr>
                <a14:m>
                  <m:oMath xmlns:m="http://schemas.openxmlformats.org/officeDocument/2006/math">
                    <m:acc>
                      <m:accPr>
                        <m:chr m:val="⃗"/>
                        <m:ctrlPr>
                          <a:rPr lang="de-DE" i="1" dirty="0" smtClean="0">
                            <a:latin typeface="Cambria Math" panose="02040503050406030204" pitchFamily="18" charset="0"/>
                          </a:rPr>
                        </m:ctrlPr>
                      </m:accPr>
                      <m:e>
                        <m:r>
                          <a:rPr lang="de-DE" b="0" i="1" dirty="0" smtClean="0">
                            <a:latin typeface="Cambria Math" panose="02040503050406030204" pitchFamily="18" charset="0"/>
                          </a:rPr>
                          <m:t>𝐹</m:t>
                        </m:r>
                      </m:e>
                    </m:acc>
                  </m:oMath>
                </a14:m>
                <a:r>
                  <a:rPr lang="de-DE" i="1" dirty="0"/>
                  <a:t> </a:t>
                </a:r>
                <a:r>
                  <a:rPr lang="de-DE" dirty="0"/>
                  <a:t>– Kraft auf einen positiv geladenen Körper</a:t>
                </a:r>
                <a:br>
                  <a:rPr lang="de-DE" dirty="0"/>
                </a:br>
                <a14:m>
                  <m:oMath xmlns:m="http://schemas.openxmlformats.org/officeDocument/2006/math">
                    <m:r>
                      <a:rPr lang="de-DE" i="1" dirty="0" smtClean="0">
                        <a:latin typeface="Cambria Math" panose="02040503050406030204" pitchFamily="18" charset="0"/>
                      </a:rPr>
                      <m:t>𝑞</m:t>
                    </m:r>
                  </m:oMath>
                </a14:m>
                <a:r>
                  <a:rPr lang="de-DE" i="1" dirty="0"/>
                  <a:t> – </a:t>
                </a:r>
                <a:r>
                  <a:rPr lang="de-DE" dirty="0"/>
                  <a:t>Ladung dieses Körpers</a:t>
                </a: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936813" y="1349524"/>
                <a:ext cx="8725347" cy="4464496"/>
              </a:xfrm>
              <a:blipFill>
                <a:blip r:embed="rId2"/>
                <a:stretch>
                  <a:fillRect l="-348" t="-813"/>
                </a:stretch>
              </a:blipFill>
              <a:ln w="28575">
                <a:solidFill>
                  <a:srgbClr val="C00000"/>
                </a:solidFill>
              </a:ln>
            </p:spPr>
            <p:txBody>
              <a:bodyPr/>
              <a:lstStyle/>
              <a:p>
                <a:r>
                  <a:rPr lang="de-DE">
                    <a:noFill/>
                  </a:rPr>
                  <a:t> </a:t>
                </a:r>
              </a:p>
            </p:txBody>
          </p:sp>
        </mc:Fallback>
      </mc:AlternateContent>
      <p:sp>
        <p:nvSpPr>
          <p:cNvPr id="4" name="Textfeld 3">
            <a:extLst>
              <a:ext uri="{FF2B5EF4-FFF2-40B4-BE49-F238E27FC236}">
                <a16:creationId xmlns:a16="http://schemas.microsoft.com/office/drawing/2014/main" id="{6B55131E-7EBA-6932-1E14-8E9A5A1C2113}"/>
              </a:ext>
            </a:extLst>
          </p:cNvPr>
          <p:cNvSpPr txBox="1"/>
          <p:nvPr/>
        </p:nvSpPr>
        <p:spPr>
          <a:xfrm>
            <a:off x="838200" y="6150185"/>
            <a:ext cx="5322903" cy="461665"/>
          </a:xfrm>
          <a:prstGeom prst="rect">
            <a:avLst/>
          </a:prstGeom>
          <a:noFill/>
        </p:spPr>
        <p:txBody>
          <a:bodyPr wrap="square" rtlCol="0">
            <a:spAutoFit/>
          </a:bodyPr>
          <a:lstStyle/>
          <a:p>
            <a:r>
              <a:rPr lang="de-DE" sz="2400" dirty="0"/>
              <a:t>LB S.115 Nr.1 bis Nr.3 </a:t>
            </a:r>
          </a:p>
        </p:txBody>
      </p:sp>
    </p:spTree>
    <p:extLst>
      <p:ext uri="{BB962C8B-B14F-4D97-AF65-F5344CB8AC3E}">
        <p14:creationId xmlns:p14="http://schemas.microsoft.com/office/powerpoint/2010/main" val="326888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6CD580-8A19-B769-3510-63B6F4C709D7}"/>
              </a:ext>
            </a:extLst>
          </p:cNvPr>
          <p:cNvSpPr>
            <a:spLocks noGrp="1"/>
          </p:cNvSpPr>
          <p:nvPr>
            <p:ph type="title"/>
          </p:nvPr>
        </p:nvSpPr>
        <p:spPr/>
        <p:txBody>
          <a:bodyPr/>
          <a:lstStyle/>
          <a:p>
            <a:r>
              <a:rPr lang="de-DE" dirty="0" err="1"/>
              <a:t>Coulombsches</a:t>
            </a:r>
            <a:r>
              <a:rPr lang="de-DE" dirty="0"/>
              <a:t> Gesetz</a:t>
            </a:r>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F6B8D13D-C566-41BC-AFD9-E88206487FC1}"/>
                  </a:ext>
                </a:extLst>
              </p:cNvPr>
              <p:cNvSpPr txBox="1"/>
              <p:nvPr/>
            </p:nvSpPr>
            <p:spPr>
              <a:xfrm>
                <a:off x="1708458" y="2436077"/>
                <a:ext cx="4536489" cy="8785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dirty="0" smtClean="0">
                          <a:latin typeface="Cambria Math" panose="02040503050406030204" pitchFamily="18" charset="0"/>
                        </a:rPr>
                        <m:t>𝐹</m:t>
                      </m:r>
                      <m:r>
                        <a:rPr lang="de-DE" sz="2400" b="0" i="1" dirty="0" smtClean="0">
                          <a:latin typeface="Cambria Math" panose="02040503050406030204" pitchFamily="18" charset="0"/>
                        </a:rPr>
                        <m:t>=</m:t>
                      </m:r>
                      <m:f>
                        <m:fPr>
                          <m:ctrlPr>
                            <a:rPr lang="de-DE" sz="2400" b="0" i="1" dirty="0" smtClean="0">
                              <a:latin typeface="Cambria Math" panose="02040503050406030204" pitchFamily="18" charset="0"/>
                            </a:rPr>
                          </m:ctrlPr>
                        </m:fPr>
                        <m:num>
                          <m:r>
                            <a:rPr lang="de-DE" sz="2400" b="0" i="1" dirty="0" smtClean="0">
                              <a:latin typeface="Cambria Math" panose="02040503050406030204" pitchFamily="18" charset="0"/>
                            </a:rPr>
                            <m:t>1</m:t>
                          </m:r>
                        </m:num>
                        <m:den>
                          <m:r>
                            <a:rPr lang="de-DE" sz="2400" b="0" i="1" dirty="0" smtClean="0">
                              <a:latin typeface="Cambria Math" panose="02040503050406030204" pitchFamily="18" charset="0"/>
                            </a:rPr>
                            <m:t>4</m:t>
                          </m:r>
                          <m:r>
                            <a:rPr lang="de-DE" sz="2400" b="0" i="1" dirty="0" smtClean="0">
                              <a:latin typeface="Cambria Math" panose="02040503050406030204" pitchFamily="18" charset="0"/>
                              <a:ea typeface="Cambria Math" panose="02040503050406030204" pitchFamily="18" charset="0"/>
                            </a:rPr>
                            <m:t>𝜋</m:t>
                          </m:r>
                          <m:sSub>
                            <m:sSubPr>
                              <m:ctrlPr>
                                <a:rPr lang="de-DE" sz="2400" b="0" i="1" dirty="0" smtClean="0">
                                  <a:latin typeface="Cambria Math" panose="02040503050406030204" pitchFamily="18" charset="0"/>
                                  <a:ea typeface="Cambria Math" panose="02040503050406030204" pitchFamily="18" charset="0"/>
                                </a:rPr>
                              </m:ctrlPr>
                            </m:sSubPr>
                            <m:e>
                              <m:r>
                                <a:rPr lang="de-DE" sz="2400" i="1" dirty="0">
                                  <a:latin typeface="Cambria Math" panose="02040503050406030204" pitchFamily="18" charset="0"/>
                                  <a:ea typeface="Cambria Math" panose="02040503050406030204" pitchFamily="18" charset="0"/>
                                </a:rPr>
                                <m:t>𝜀</m:t>
                              </m:r>
                            </m:e>
                            <m:sub>
                              <m:r>
                                <a:rPr lang="de-DE" sz="2400" b="0" i="1" dirty="0" smtClean="0">
                                  <a:latin typeface="Cambria Math" panose="02040503050406030204" pitchFamily="18" charset="0"/>
                                  <a:ea typeface="Cambria Math" panose="02040503050406030204" pitchFamily="18" charset="0"/>
                                </a:rPr>
                                <m:t>0</m:t>
                              </m:r>
                            </m:sub>
                          </m:sSub>
                          <m:r>
                            <a:rPr lang="de-DE" sz="2400" b="0" i="1" dirty="0" smtClean="0">
                              <a:latin typeface="Cambria Math" panose="02040503050406030204" pitchFamily="18" charset="0"/>
                              <a:ea typeface="Cambria Math" panose="02040503050406030204" pitchFamily="18" charset="0"/>
                            </a:rPr>
                            <m:t>𝜀</m:t>
                          </m:r>
                        </m:den>
                      </m:f>
                      <m:r>
                        <a:rPr lang="de-DE" sz="2400" b="0" i="1" dirty="0" smtClean="0">
                          <a:latin typeface="Cambria Math" panose="02040503050406030204" pitchFamily="18" charset="0"/>
                          <a:ea typeface="Cambria Math" panose="02040503050406030204" pitchFamily="18" charset="0"/>
                        </a:rPr>
                        <m:t>∙</m:t>
                      </m:r>
                      <m:f>
                        <m:fPr>
                          <m:ctrlPr>
                            <a:rPr lang="de-DE" sz="2400" b="0" i="1" dirty="0" smtClean="0">
                              <a:latin typeface="Cambria Math" panose="02040503050406030204" pitchFamily="18" charset="0"/>
                            </a:rPr>
                          </m:ctrlPr>
                        </m:fPr>
                        <m:num>
                          <m:sSub>
                            <m:sSubPr>
                              <m:ctrlPr>
                                <a:rPr lang="de-DE" sz="2400" b="0" i="1" dirty="0" smtClean="0">
                                  <a:latin typeface="Cambria Math" panose="02040503050406030204" pitchFamily="18" charset="0"/>
                                </a:rPr>
                              </m:ctrlPr>
                            </m:sSubPr>
                            <m:e>
                              <m:r>
                                <a:rPr lang="de-DE" sz="2400" b="0" i="1" dirty="0" smtClean="0">
                                  <a:latin typeface="Cambria Math" panose="02040503050406030204" pitchFamily="18" charset="0"/>
                                </a:rPr>
                                <m:t>𝑄</m:t>
                              </m:r>
                            </m:e>
                            <m:sub>
                              <m:r>
                                <a:rPr lang="de-DE" sz="2400" b="0" i="1" dirty="0" smtClean="0">
                                  <a:latin typeface="Cambria Math" panose="02040503050406030204" pitchFamily="18" charset="0"/>
                                </a:rPr>
                                <m:t>1</m:t>
                              </m:r>
                            </m:sub>
                          </m:sSub>
                          <m:r>
                            <a:rPr lang="de-DE" sz="2400" b="0" i="1" dirty="0" smtClean="0">
                              <a:latin typeface="Cambria Math" panose="02040503050406030204" pitchFamily="18" charset="0"/>
                              <a:ea typeface="Cambria Math" panose="02040503050406030204" pitchFamily="18" charset="0"/>
                            </a:rPr>
                            <m:t>∙</m:t>
                          </m:r>
                          <m:sSub>
                            <m:sSubPr>
                              <m:ctrlPr>
                                <a:rPr lang="de-DE" sz="2400" i="1" dirty="0">
                                  <a:latin typeface="Cambria Math" panose="02040503050406030204" pitchFamily="18" charset="0"/>
                                </a:rPr>
                              </m:ctrlPr>
                            </m:sSubPr>
                            <m:e>
                              <m:r>
                                <a:rPr lang="de-DE" sz="2400" i="1" dirty="0">
                                  <a:latin typeface="Cambria Math" panose="02040503050406030204" pitchFamily="18" charset="0"/>
                                </a:rPr>
                                <m:t>𝑄</m:t>
                              </m:r>
                            </m:e>
                            <m:sub>
                              <m:r>
                                <a:rPr lang="de-DE" sz="2400" b="0" i="1" dirty="0" smtClean="0">
                                  <a:latin typeface="Cambria Math" panose="02040503050406030204" pitchFamily="18" charset="0"/>
                                </a:rPr>
                                <m:t>2</m:t>
                              </m:r>
                            </m:sub>
                          </m:sSub>
                        </m:num>
                        <m:den>
                          <m:sSup>
                            <m:sSupPr>
                              <m:ctrlPr>
                                <a:rPr lang="de-DE" sz="2400" b="0" i="1" dirty="0" smtClean="0">
                                  <a:latin typeface="Cambria Math" panose="02040503050406030204" pitchFamily="18" charset="0"/>
                                </a:rPr>
                              </m:ctrlPr>
                            </m:sSupPr>
                            <m:e>
                              <m:r>
                                <a:rPr lang="de-DE" sz="2400" b="0" i="1" dirty="0" smtClean="0">
                                  <a:latin typeface="Cambria Math" panose="02040503050406030204" pitchFamily="18" charset="0"/>
                                </a:rPr>
                                <m:t>𝑟</m:t>
                              </m:r>
                            </m:e>
                            <m:sup>
                              <m:r>
                                <a:rPr lang="de-DE" sz="2400" b="0" i="1" dirty="0" smtClean="0">
                                  <a:latin typeface="Cambria Math" panose="02040503050406030204" pitchFamily="18" charset="0"/>
                                </a:rPr>
                                <m:t>2</m:t>
                              </m:r>
                            </m:sup>
                          </m:sSup>
                        </m:den>
                      </m:f>
                    </m:oMath>
                  </m:oMathPara>
                </a14:m>
                <a:endParaRPr lang="de-DE" sz="2400" dirty="0"/>
              </a:p>
            </p:txBody>
          </p:sp>
        </mc:Choice>
        <mc:Fallback xmlns="">
          <p:sp>
            <p:nvSpPr>
              <p:cNvPr id="10" name="Textfeld 9">
                <a:extLst>
                  <a:ext uri="{FF2B5EF4-FFF2-40B4-BE49-F238E27FC236}">
                    <a16:creationId xmlns:a16="http://schemas.microsoft.com/office/drawing/2014/main" id="{F6B8D13D-C566-41BC-AFD9-E88206487FC1}"/>
                  </a:ext>
                </a:extLst>
              </p:cNvPr>
              <p:cNvSpPr txBox="1">
                <a:spLocks noRot="1" noChangeAspect="1" noMove="1" noResize="1" noEditPoints="1" noAdjustHandles="1" noChangeArrowheads="1" noChangeShapeType="1" noTextEdit="1"/>
              </p:cNvSpPr>
              <p:nvPr/>
            </p:nvSpPr>
            <p:spPr>
              <a:xfrm>
                <a:off x="1708458" y="2436077"/>
                <a:ext cx="4536489" cy="878510"/>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12" name="Tabelle 12">
                <a:extLst>
                  <a:ext uri="{FF2B5EF4-FFF2-40B4-BE49-F238E27FC236}">
                    <a16:creationId xmlns:a16="http://schemas.microsoft.com/office/drawing/2014/main" id="{3F696B91-6DC7-6BEB-4351-3B3B834AF9DF}"/>
                  </a:ext>
                </a:extLst>
              </p:cNvPr>
              <p:cNvGraphicFramePr>
                <a:graphicFrameLocks noGrp="1"/>
              </p:cNvGraphicFramePr>
              <p:nvPr>
                <p:extLst>
                  <p:ext uri="{D42A27DB-BD31-4B8C-83A1-F6EECF244321}">
                    <p14:modId xmlns:p14="http://schemas.microsoft.com/office/powerpoint/2010/main" val="204635653"/>
                  </p:ext>
                </p:extLst>
              </p:nvPr>
            </p:nvGraphicFramePr>
            <p:xfrm>
              <a:off x="691471" y="4110936"/>
              <a:ext cx="11106952" cy="1843958"/>
            </p:xfrm>
            <a:graphic>
              <a:graphicData uri="http://schemas.openxmlformats.org/drawingml/2006/table">
                <a:tbl>
                  <a:tblPr firstRow="1" bandRow="1">
                    <a:tableStyleId>{2D5ABB26-0587-4C30-8999-92F81FD0307C}</a:tableStyleId>
                  </a:tblPr>
                  <a:tblGrid>
                    <a:gridCol w="1377026">
                      <a:extLst>
                        <a:ext uri="{9D8B030D-6E8A-4147-A177-3AD203B41FA5}">
                          <a16:colId xmlns:a16="http://schemas.microsoft.com/office/drawing/2014/main" val="2783094062"/>
                        </a:ext>
                      </a:extLst>
                    </a:gridCol>
                    <a:gridCol w="9729926">
                      <a:extLst>
                        <a:ext uri="{9D8B030D-6E8A-4147-A177-3AD203B41FA5}">
                          <a16:colId xmlns:a16="http://schemas.microsoft.com/office/drawing/2014/main" val="2795832316"/>
                        </a:ext>
                      </a:extLst>
                    </a:gridCol>
                  </a:tblGrid>
                  <a:tr h="370840">
                    <a:tc>
                      <a:txBody>
                        <a:bodyPr/>
                        <a:lstStyle/>
                        <a:p>
                          <a:pPr algn="r"/>
                          <a14:m>
                            <m:oMathPara xmlns:m="http://schemas.openxmlformats.org/officeDocument/2006/math">
                              <m:oMathParaPr>
                                <m:jc m:val="right"/>
                              </m:oMathParaPr>
                              <m:oMath xmlns:m="http://schemas.openxmlformats.org/officeDocument/2006/math">
                                <m:sSub>
                                  <m:sSubPr>
                                    <m:ctrlPr>
                                      <a:rPr lang="de-DE" sz="2400" b="0" i="1" dirty="0" smtClean="0">
                                        <a:latin typeface="Cambria Math" panose="02040503050406030204" pitchFamily="18" charset="0"/>
                                      </a:rPr>
                                    </m:ctrlPr>
                                  </m:sSubPr>
                                  <m:e>
                                    <m:r>
                                      <a:rPr lang="de-DE" sz="2400" dirty="0">
                                        <a:latin typeface="Cambria Math" panose="02040503050406030204" pitchFamily="18" charset="0"/>
                                      </a:rPr>
                                      <m:t>𝜀</m:t>
                                    </m:r>
                                  </m:e>
                                  <m:sub>
                                    <m:r>
                                      <a:rPr lang="de-DE" sz="2400" b="0" dirty="0" smtClean="0">
                                        <a:latin typeface="Cambria Math" panose="02040503050406030204" pitchFamily="18" charset="0"/>
                                      </a:rPr>
                                      <m:t>0</m:t>
                                    </m:r>
                                  </m:sub>
                                </m:sSub>
                              </m:oMath>
                            </m:oMathPara>
                          </a14:m>
                          <a:endParaRPr lang="de-DE" sz="2400" dirty="0"/>
                        </a:p>
                      </a:txBody>
                      <a:tcPr/>
                    </a:tc>
                    <a:tc>
                      <a:txBody>
                        <a:bodyPr/>
                        <a:lstStyle/>
                        <a:p>
                          <a:r>
                            <a:rPr lang="de-DE" sz="2400" dirty="0"/>
                            <a:t>- elektrische Feldkonstante</a:t>
                          </a:r>
                        </a:p>
                      </a:txBody>
                      <a:tcPr/>
                    </a:tc>
                    <a:extLst>
                      <a:ext uri="{0D108BD9-81ED-4DB2-BD59-A6C34878D82A}">
                        <a16:rowId xmlns:a16="http://schemas.microsoft.com/office/drawing/2014/main" val="1160006039"/>
                      </a:ext>
                    </a:extLst>
                  </a:tr>
                  <a:tr h="370840">
                    <a:tc>
                      <a:txBody>
                        <a:bodyPr/>
                        <a:lstStyle/>
                        <a:p>
                          <a:pPr algn="r"/>
                          <a14:m>
                            <m:oMathPara xmlns:m="http://schemas.openxmlformats.org/officeDocument/2006/math">
                              <m:oMathParaPr>
                                <m:jc m:val="right"/>
                              </m:oMathParaPr>
                              <m:oMath xmlns:m="http://schemas.openxmlformats.org/officeDocument/2006/math">
                                <m:sSub>
                                  <m:sSubPr>
                                    <m:ctrlPr>
                                      <a:rPr lang="de-DE" sz="2400" b="0" i="1" dirty="0" smtClean="0">
                                        <a:latin typeface="Cambria Math" panose="02040503050406030204" pitchFamily="18" charset="0"/>
                                      </a:rPr>
                                    </m:ctrlPr>
                                  </m:sSubPr>
                                  <m:e>
                                    <m:r>
                                      <a:rPr lang="de-DE" sz="2400" b="0" dirty="0" smtClean="0">
                                        <a:latin typeface="Cambria Math" panose="02040503050406030204" pitchFamily="18" charset="0"/>
                                      </a:rPr>
                                      <m:t>𝜀</m:t>
                                    </m:r>
                                  </m:e>
                                  <m:sub>
                                    <m:r>
                                      <m:rPr>
                                        <m:sty m:val="p"/>
                                      </m:rPr>
                                      <a:rPr lang="de-DE" sz="2400" b="0" dirty="0" smtClean="0">
                                        <a:latin typeface="Cambria Math" panose="02040503050406030204" pitchFamily="18" charset="0"/>
                                      </a:rPr>
                                      <m:t>r</m:t>
                                    </m:r>
                                  </m:sub>
                                </m:sSub>
                              </m:oMath>
                            </m:oMathPara>
                          </a14:m>
                          <a:endParaRPr lang="de-DE" sz="2400" dirty="0"/>
                        </a:p>
                      </a:txBody>
                      <a:tcPr/>
                    </a:tc>
                    <a:tc>
                      <a:txBody>
                        <a:bodyPr/>
                        <a:lstStyle/>
                        <a:p>
                          <a:r>
                            <a:rPr lang="de-DE" sz="2400" dirty="0"/>
                            <a:t>- relative Permittivität </a:t>
                          </a:r>
                        </a:p>
                      </a:txBody>
                      <a:tcPr/>
                    </a:tc>
                    <a:extLst>
                      <a:ext uri="{0D108BD9-81ED-4DB2-BD59-A6C34878D82A}">
                        <a16:rowId xmlns:a16="http://schemas.microsoft.com/office/drawing/2014/main" val="1994702748"/>
                      </a:ext>
                    </a:extLst>
                  </a:tr>
                  <a:tr h="47235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de-DE" sz="2400" b="0" i="1" dirty="0" smtClean="0">
                                      <a:latin typeface="Cambria Math" panose="02040503050406030204" pitchFamily="18" charset="0"/>
                                    </a:rPr>
                                  </m:ctrlPr>
                                </m:sSubPr>
                                <m:e>
                                  <m:r>
                                    <a:rPr lang="de-DE" sz="2400" b="0" dirty="0" smtClean="0">
                                      <a:latin typeface="Cambria Math" panose="02040503050406030204" pitchFamily="18" charset="0"/>
                                    </a:rPr>
                                    <m:t>𝑄</m:t>
                                  </m:r>
                                </m:e>
                                <m:sub>
                                  <m:r>
                                    <a:rPr lang="de-DE" sz="2400" b="0" dirty="0" smtClean="0">
                                      <a:latin typeface="Cambria Math" panose="02040503050406030204" pitchFamily="18" charset="0"/>
                                    </a:rPr>
                                    <m:t>1</m:t>
                                  </m:r>
                                </m:sub>
                              </m:sSub>
                            </m:oMath>
                          </a14:m>
                          <a:r>
                            <a:rPr lang="de-DE" sz="2400" dirty="0"/>
                            <a:t>, </a:t>
                          </a:r>
                          <a14:m>
                            <m:oMath xmlns:m="http://schemas.openxmlformats.org/officeDocument/2006/math">
                              <m:sSub>
                                <m:sSubPr>
                                  <m:ctrlPr>
                                    <a:rPr lang="de-DE" sz="2400" i="1" dirty="0" smtClean="0">
                                      <a:latin typeface="Cambria Math" panose="02040503050406030204" pitchFamily="18" charset="0"/>
                                    </a:rPr>
                                  </m:ctrlPr>
                                </m:sSubPr>
                                <m:e>
                                  <m:r>
                                    <a:rPr lang="de-DE" sz="2400" dirty="0">
                                      <a:latin typeface="Cambria Math" panose="02040503050406030204" pitchFamily="18" charset="0"/>
                                    </a:rPr>
                                    <m:t>𝑄</m:t>
                                  </m:r>
                                </m:e>
                                <m:sub>
                                  <m:r>
                                    <a:rPr lang="de-DE" sz="2400" b="0" dirty="0" smtClean="0">
                                      <a:latin typeface="Cambria Math" panose="02040503050406030204" pitchFamily="18" charset="0"/>
                                    </a:rPr>
                                    <m:t>2</m:t>
                                  </m:r>
                                </m:sub>
                              </m:sSub>
                            </m:oMath>
                          </a14:m>
                          <a:endParaRPr lang="de-DE" sz="2400" dirty="0"/>
                        </a:p>
                      </a:txBody>
                      <a:tcPr/>
                    </a:tc>
                    <a:tc>
                      <a:txBody>
                        <a:bodyPr/>
                        <a:lstStyle/>
                        <a:p>
                          <a:r>
                            <a:rPr lang="de-DE" sz="2400" dirty="0"/>
                            <a:t>- kugelsymmetrisch verteilte Ladungsmengen</a:t>
                          </a:r>
                        </a:p>
                      </a:txBody>
                      <a:tcPr/>
                    </a:tc>
                    <a:extLst>
                      <a:ext uri="{0D108BD9-81ED-4DB2-BD59-A6C34878D82A}">
                        <a16:rowId xmlns:a16="http://schemas.microsoft.com/office/drawing/2014/main" val="3550375290"/>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de-DE" sz="2400" dirty="0" smtClean="0">
                                    <a:latin typeface="Cambria Math" panose="02040503050406030204" pitchFamily="18" charset="0"/>
                                  </a:rPr>
                                  <m:t>𝑟</m:t>
                                </m:r>
                              </m:oMath>
                            </m:oMathPara>
                          </a14:m>
                          <a:endParaRPr lang="de-DE" sz="2400" dirty="0"/>
                        </a:p>
                      </a:txBody>
                      <a:tcPr/>
                    </a:tc>
                    <a:tc>
                      <a:txBody>
                        <a:bodyPr/>
                        <a:lstStyle/>
                        <a:p>
                          <a:r>
                            <a:rPr lang="de-DE" sz="2400" dirty="0"/>
                            <a:t>- Abstand zwischen den Mittelpunkten der Ladungsmengen </a:t>
                          </a:r>
                        </a:p>
                      </a:txBody>
                      <a:tcPr/>
                    </a:tc>
                    <a:extLst>
                      <a:ext uri="{0D108BD9-81ED-4DB2-BD59-A6C34878D82A}">
                        <a16:rowId xmlns:a16="http://schemas.microsoft.com/office/drawing/2014/main" val="3914035688"/>
                      </a:ext>
                    </a:extLst>
                  </a:tr>
                </a:tbl>
              </a:graphicData>
            </a:graphic>
          </p:graphicFrame>
        </mc:Choice>
        <mc:Fallback xmlns="">
          <p:graphicFrame>
            <p:nvGraphicFramePr>
              <p:cNvPr id="12" name="Tabelle 12">
                <a:extLst>
                  <a:ext uri="{FF2B5EF4-FFF2-40B4-BE49-F238E27FC236}">
                    <a16:creationId xmlns:a16="http://schemas.microsoft.com/office/drawing/2014/main" id="{3F696B91-6DC7-6BEB-4351-3B3B834AF9DF}"/>
                  </a:ext>
                </a:extLst>
              </p:cNvPr>
              <p:cNvGraphicFramePr>
                <a:graphicFrameLocks noGrp="1"/>
              </p:cNvGraphicFramePr>
              <p:nvPr>
                <p:extLst>
                  <p:ext uri="{D42A27DB-BD31-4B8C-83A1-F6EECF244321}">
                    <p14:modId xmlns:p14="http://schemas.microsoft.com/office/powerpoint/2010/main" val="204635653"/>
                  </p:ext>
                </p:extLst>
              </p:nvPr>
            </p:nvGraphicFramePr>
            <p:xfrm>
              <a:off x="691471" y="4110936"/>
              <a:ext cx="11106952" cy="1843958"/>
            </p:xfrm>
            <a:graphic>
              <a:graphicData uri="http://schemas.openxmlformats.org/drawingml/2006/table">
                <a:tbl>
                  <a:tblPr firstRow="1" bandRow="1">
                    <a:tableStyleId>{2D5ABB26-0587-4C30-8999-92F81FD0307C}</a:tableStyleId>
                  </a:tblPr>
                  <a:tblGrid>
                    <a:gridCol w="1377026">
                      <a:extLst>
                        <a:ext uri="{9D8B030D-6E8A-4147-A177-3AD203B41FA5}">
                          <a16:colId xmlns:a16="http://schemas.microsoft.com/office/drawing/2014/main" val="2783094062"/>
                        </a:ext>
                      </a:extLst>
                    </a:gridCol>
                    <a:gridCol w="9729926">
                      <a:extLst>
                        <a:ext uri="{9D8B030D-6E8A-4147-A177-3AD203B41FA5}">
                          <a16:colId xmlns:a16="http://schemas.microsoft.com/office/drawing/2014/main" val="2795832316"/>
                        </a:ext>
                      </a:extLst>
                    </a:gridCol>
                  </a:tblGrid>
                  <a:tr h="457200">
                    <a:tc>
                      <a:txBody>
                        <a:bodyPr/>
                        <a:lstStyle/>
                        <a:p>
                          <a:endParaRPr lang="de-DE"/>
                        </a:p>
                      </a:txBody>
                      <a:tcPr>
                        <a:blipFill>
                          <a:blip r:embed="rId3"/>
                          <a:stretch>
                            <a:fillRect t="-10667" r="-706637" b="-334667"/>
                          </a:stretch>
                        </a:blipFill>
                      </a:tcPr>
                    </a:tc>
                    <a:tc>
                      <a:txBody>
                        <a:bodyPr/>
                        <a:lstStyle/>
                        <a:p>
                          <a:r>
                            <a:rPr lang="de-DE" sz="2400" dirty="0"/>
                            <a:t>- elektrische Feldkonstante</a:t>
                          </a:r>
                        </a:p>
                      </a:txBody>
                      <a:tcPr/>
                    </a:tc>
                    <a:extLst>
                      <a:ext uri="{0D108BD9-81ED-4DB2-BD59-A6C34878D82A}">
                        <a16:rowId xmlns:a16="http://schemas.microsoft.com/office/drawing/2014/main" val="1160006039"/>
                      </a:ext>
                    </a:extLst>
                  </a:tr>
                  <a:tr h="457200">
                    <a:tc>
                      <a:txBody>
                        <a:bodyPr/>
                        <a:lstStyle/>
                        <a:p>
                          <a:endParaRPr lang="de-DE"/>
                        </a:p>
                      </a:txBody>
                      <a:tcPr>
                        <a:blipFill>
                          <a:blip r:embed="rId3"/>
                          <a:stretch>
                            <a:fillRect t="-110667" r="-706637" b="-234667"/>
                          </a:stretch>
                        </a:blipFill>
                      </a:tcPr>
                    </a:tc>
                    <a:tc>
                      <a:txBody>
                        <a:bodyPr/>
                        <a:lstStyle/>
                        <a:p>
                          <a:r>
                            <a:rPr lang="de-DE" sz="2400" dirty="0"/>
                            <a:t>- relative Permittivität </a:t>
                          </a:r>
                        </a:p>
                      </a:txBody>
                      <a:tcPr/>
                    </a:tc>
                    <a:extLst>
                      <a:ext uri="{0D108BD9-81ED-4DB2-BD59-A6C34878D82A}">
                        <a16:rowId xmlns:a16="http://schemas.microsoft.com/office/drawing/2014/main" val="1994702748"/>
                      </a:ext>
                    </a:extLst>
                  </a:tr>
                  <a:tr h="472358">
                    <a:tc>
                      <a:txBody>
                        <a:bodyPr/>
                        <a:lstStyle/>
                        <a:p>
                          <a:endParaRPr lang="de-DE"/>
                        </a:p>
                      </a:txBody>
                      <a:tcPr>
                        <a:blipFill>
                          <a:blip r:embed="rId3"/>
                          <a:stretch>
                            <a:fillRect t="-202564" r="-706637" b="-125641"/>
                          </a:stretch>
                        </a:blipFill>
                      </a:tcPr>
                    </a:tc>
                    <a:tc>
                      <a:txBody>
                        <a:bodyPr/>
                        <a:lstStyle/>
                        <a:p>
                          <a:r>
                            <a:rPr lang="de-DE" sz="2400" dirty="0"/>
                            <a:t>- kugelsymmetrisch verteilte Ladungsmengen</a:t>
                          </a:r>
                        </a:p>
                      </a:txBody>
                      <a:tcPr/>
                    </a:tc>
                    <a:extLst>
                      <a:ext uri="{0D108BD9-81ED-4DB2-BD59-A6C34878D82A}">
                        <a16:rowId xmlns:a16="http://schemas.microsoft.com/office/drawing/2014/main" val="3550375290"/>
                      </a:ext>
                    </a:extLst>
                  </a:tr>
                  <a:tr h="457200">
                    <a:tc>
                      <a:txBody>
                        <a:bodyPr/>
                        <a:lstStyle/>
                        <a:p>
                          <a:endParaRPr lang="de-DE"/>
                        </a:p>
                      </a:txBody>
                      <a:tcPr>
                        <a:blipFill>
                          <a:blip r:embed="rId3"/>
                          <a:stretch>
                            <a:fillRect t="-314667" r="-706637" b="-30667"/>
                          </a:stretch>
                        </a:blipFill>
                      </a:tcPr>
                    </a:tc>
                    <a:tc>
                      <a:txBody>
                        <a:bodyPr/>
                        <a:lstStyle/>
                        <a:p>
                          <a:r>
                            <a:rPr lang="de-DE" sz="2400" dirty="0"/>
                            <a:t>- Abstand zwischen den Mittelpunkten der Ladungsmengen </a:t>
                          </a:r>
                        </a:p>
                      </a:txBody>
                      <a:tcPr/>
                    </a:tc>
                    <a:extLst>
                      <a:ext uri="{0D108BD9-81ED-4DB2-BD59-A6C34878D82A}">
                        <a16:rowId xmlns:a16="http://schemas.microsoft.com/office/drawing/2014/main" val="3914035688"/>
                      </a:ext>
                    </a:extLst>
                  </a:tr>
                </a:tbl>
              </a:graphicData>
            </a:graphic>
          </p:graphicFrame>
        </mc:Fallback>
      </mc:AlternateContent>
      <p:grpSp>
        <p:nvGrpSpPr>
          <p:cNvPr id="16" name="Gruppieren 15">
            <a:extLst>
              <a:ext uri="{FF2B5EF4-FFF2-40B4-BE49-F238E27FC236}">
                <a16:creationId xmlns:a16="http://schemas.microsoft.com/office/drawing/2014/main" id="{2AEC0E98-C240-98F1-10BF-D77E1F942922}"/>
              </a:ext>
            </a:extLst>
          </p:cNvPr>
          <p:cNvGrpSpPr/>
          <p:nvPr/>
        </p:nvGrpSpPr>
        <p:grpSpPr>
          <a:xfrm>
            <a:off x="6331536" y="1794642"/>
            <a:ext cx="4249907" cy="3415826"/>
            <a:chOff x="6800295" y="969743"/>
            <a:chExt cx="4249907" cy="3415826"/>
          </a:xfrm>
        </p:grpSpPr>
        <p:pic>
          <p:nvPicPr>
            <p:cNvPr id="14" name="Grafik 13">
              <a:extLst>
                <a:ext uri="{FF2B5EF4-FFF2-40B4-BE49-F238E27FC236}">
                  <a16:creationId xmlns:a16="http://schemas.microsoft.com/office/drawing/2014/main" id="{DDBF57E5-16AC-B62E-73D6-164E18D0F1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0295" y="969743"/>
              <a:ext cx="4249907" cy="3399925"/>
            </a:xfrm>
            <a:prstGeom prst="rect">
              <a:avLst/>
            </a:prstGeom>
          </p:spPr>
        </p:pic>
        <p:sp>
          <p:nvSpPr>
            <p:cNvPr id="15" name="Rechteck 14">
              <a:extLst>
                <a:ext uri="{FF2B5EF4-FFF2-40B4-BE49-F238E27FC236}">
                  <a16:creationId xmlns:a16="http://schemas.microsoft.com/office/drawing/2014/main" id="{E20B6AAC-010F-9090-B275-42013F43BA8A}"/>
                </a:ext>
              </a:extLst>
            </p:cNvPr>
            <p:cNvSpPr/>
            <p:nvPr/>
          </p:nvSpPr>
          <p:spPr>
            <a:xfrm>
              <a:off x="7377344" y="3648722"/>
              <a:ext cx="3311371" cy="736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7" name="Textfeld 16">
            <a:extLst>
              <a:ext uri="{FF2B5EF4-FFF2-40B4-BE49-F238E27FC236}">
                <a16:creationId xmlns:a16="http://schemas.microsoft.com/office/drawing/2014/main" id="{DD2D7FA2-CD68-EB58-A39B-5DAAA4685B3E}"/>
              </a:ext>
            </a:extLst>
          </p:cNvPr>
          <p:cNvSpPr txBox="1"/>
          <p:nvPr/>
        </p:nvSpPr>
        <p:spPr>
          <a:xfrm>
            <a:off x="1077897" y="6185697"/>
            <a:ext cx="5322903" cy="461665"/>
          </a:xfrm>
          <a:prstGeom prst="rect">
            <a:avLst/>
          </a:prstGeom>
          <a:noFill/>
        </p:spPr>
        <p:txBody>
          <a:bodyPr wrap="square" rtlCol="0">
            <a:spAutoFit/>
          </a:bodyPr>
          <a:lstStyle/>
          <a:p>
            <a:r>
              <a:rPr lang="de-DE" sz="2400" dirty="0"/>
              <a:t>LB S.119 Nr.1 bis Nr.2 </a:t>
            </a:r>
          </a:p>
        </p:txBody>
      </p:sp>
    </p:spTree>
    <p:extLst>
      <p:ext uri="{BB962C8B-B14F-4D97-AF65-F5344CB8AC3E}">
        <p14:creationId xmlns:p14="http://schemas.microsoft.com/office/powerpoint/2010/main" val="378957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Die elektrische Ladung</a:t>
            </a:r>
            <a:br>
              <a:rPr lang="de-DE" dirty="0"/>
            </a:br>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5229200"/>
            <a:ext cx="7801759"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2"/>
          <p:cNvSpPr txBox="1">
            <a:spLocks/>
          </p:cNvSpPr>
          <p:nvPr/>
        </p:nvSpPr>
        <p:spPr>
          <a:xfrm>
            <a:off x="1068404" y="1589890"/>
            <a:ext cx="10285396" cy="1013925"/>
          </a:xfrm>
          <a:prstGeom prst="rect">
            <a:avLst/>
          </a:prstGeom>
          <a:ln w="25400">
            <a:solidFill>
              <a:srgbClr val="C00000"/>
            </a:solidFill>
          </a:ln>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just">
              <a:buNone/>
            </a:pPr>
            <a:r>
              <a:rPr lang="de-DE" dirty="0"/>
              <a:t>Es gibt zwei verschiedene Ladungsarten, die positive Ladung (oft rot dargestellt) und die negative Ladung (oft blau dargestellt). </a:t>
            </a:r>
            <a:endParaRPr lang="de-DE" sz="2800" dirty="0"/>
          </a:p>
        </p:txBody>
      </p:sp>
      <p:sp>
        <p:nvSpPr>
          <p:cNvPr id="3" name="Textfeld 2"/>
          <p:cNvSpPr txBox="1"/>
          <p:nvPr/>
        </p:nvSpPr>
        <p:spPr>
          <a:xfrm>
            <a:off x="2102929" y="4115982"/>
            <a:ext cx="3071675" cy="830997"/>
          </a:xfrm>
          <a:prstGeom prst="rect">
            <a:avLst/>
          </a:prstGeom>
          <a:noFill/>
        </p:spPr>
        <p:txBody>
          <a:bodyPr wrap="none" rtlCol="0">
            <a:spAutoFit/>
          </a:bodyPr>
          <a:lstStyle/>
          <a:p>
            <a:pPr algn="ctr"/>
            <a:r>
              <a:rPr lang="de-DE" sz="2400" dirty="0"/>
              <a:t>elektrisch neutraler </a:t>
            </a:r>
            <a:br>
              <a:rPr lang="de-DE" sz="2400" dirty="0"/>
            </a:br>
            <a:r>
              <a:rPr lang="de-DE" sz="2400" dirty="0"/>
              <a:t>Körper</a:t>
            </a:r>
          </a:p>
        </p:txBody>
      </p:sp>
      <p:sp>
        <p:nvSpPr>
          <p:cNvPr id="6" name="Textfeld 5"/>
          <p:cNvSpPr txBox="1"/>
          <p:nvPr/>
        </p:nvSpPr>
        <p:spPr>
          <a:xfrm>
            <a:off x="4542906" y="3284985"/>
            <a:ext cx="3065263" cy="830997"/>
          </a:xfrm>
          <a:prstGeom prst="rect">
            <a:avLst/>
          </a:prstGeom>
          <a:noFill/>
        </p:spPr>
        <p:txBody>
          <a:bodyPr wrap="none" rtlCol="0">
            <a:spAutoFit/>
          </a:bodyPr>
          <a:lstStyle/>
          <a:p>
            <a:pPr algn="ctr"/>
            <a:r>
              <a:rPr lang="de-DE" sz="2400" dirty="0"/>
              <a:t>negativ geladener </a:t>
            </a:r>
            <a:br>
              <a:rPr lang="de-DE" sz="2400" dirty="0"/>
            </a:br>
            <a:r>
              <a:rPr lang="de-DE" sz="2400" dirty="0"/>
              <a:t>Körper (1-)</a:t>
            </a:r>
          </a:p>
        </p:txBody>
      </p:sp>
      <p:sp>
        <p:nvSpPr>
          <p:cNvPr id="7" name="Textfeld 6"/>
          <p:cNvSpPr txBox="1"/>
          <p:nvPr/>
        </p:nvSpPr>
        <p:spPr>
          <a:xfrm>
            <a:off x="7248128" y="4115982"/>
            <a:ext cx="2853666" cy="830997"/>
          </a:xfrm>
          <a:prstGeom prst="rect">
            <a:avLst/>
          </a:prstGeom>
          <a:noFill/>
        </p:spPr>
        <p:txBody>
          <a:bodyPr wrap="none" rtlCol="0">
            <a:spAutoFit/>
          </a:bodyPr>
          <a:lstStyle/>
          <a:p>
            <a:pPr algn="ctr"/>
            <a:r>
              <a:rPr lang="de-DE" sz="2400" dirty="0"/>
              <a:t>positiv geladener </a:t>
            </a:r>
            <a:br>
              <a:rPr lang="de-DE" sz="2400" dirty="0"/>
            </a:br>
            <a:r>
              <a:rPr lang="de-DE" sz="2400" dirty="0"/>
              <a:t>Körper (2+)</a:t>
            </a:r>
          </a:p>
        </p:txBody>
      </p:sp>
      <p:cxnSp>
        <p:nvCxnSpPr>
          <p:cNvPr id="8" name="Gerade Verbindung mit Pfeil 7"/>
          <p:cNvCxnSpPr>
            <a:stCxn id="3" idx="2"/>
          </p:cNvCxnSpPr>
          <p:nvPr/>
        </p:nvCxnSpPr>
        <p:spPr>
          <a:xfrm flipH="1">
            <a:off x="3071664" y="4946978"/>
            <a:ext cx="567102" cy="3542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a:stCxn id="6" idx="2"/>
          </p:cNvCxnSpPr>
          <p:nvPr/>
        </p:nvCxnSpPr>
        <p:spPr>
          <a:xfrm>
            <a:off x="6075537" y="4115981"/>
            <a:ext cx="0" cy="10081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a:stCxn id="7" idx="2"/>
          </p:cNvCxnSpPr>
          <p:nvPr/>
        </p:nvCxnSpPr>
        <p:spPr>
          <a:xfrm>
            <a:off x="8674962" y="4946979"/>
            <a:ext cx="445375" cy="32113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43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441B79-8F8B-A9C6-F90A-DB215BBFBD71}"/>
              </a:ext>
            </a:extLst>
          </p:cNvPr>
          <p:cNvSpPr>
            <a:spLocks noGrp="1"/>
          </p:cNvSpPr>
          <p:nvPr>
            <p:ph type="title"/>
          </p:nvPr>
        </p:nvSpPr>
        <p:spPr/>
        <p:txBody>
          <a:bodyPr/>
          <a:lstStyle/>
          <a:p>
            <a:r>
              <a:rPr lang="de-DE" dirty="0"/>
              <a:t>R</a:t>
            </a:r>
            <a:r>
              <a:rPr lang="de-DE" sz="4000" dirty="0"/>
              <a:t>elative Permittivität </a:t>
            </a:r>
            <a:endParaRPr lang="de-DE" dirty="0"/>
          </a:p>
        </p:txBody>
      </p:sp>
      <p:sp>
        <p:nvSpPr>
          <p:cNvPr id="3" name="Inhaltsplatzhalter 2">
            <a:extLst>
              <a:ext uri="{FF2B5EF4-FFF2-40B4-BE49-F238E27FC236}">
                <a16:creationId xmlns:a16="http://schemas.microsoft.com/office/drawing/2014/main" id="{325B430D-176A-6A14-AB50-1055D433DC91}"/>
              </a:ext>
            </a:extLst>
          </p:cNvPr>
          <p:cNvSpPr>
            <a:spLocks noGrp="1"/>
          </p:cNvSpPr>
          <p:nvPr>
            <p:ph idx="1"/>
          </p:nvPr>
        </p:nvSpPr>
        <p:spPr>
          <a:xfrm>
            <a:off x="838200" y="2011680"/>
            <a:ext cx="10515600" cy="1086627"/>
          </a:xfrm>
        </p:spPr>
        <p:txBody>
          <a:bodyPr>
            <a:normAutofit/>
          </a:bodyPr>
          <a:lstStyle/>
          <a:p>
            <a:pPr marL="0" indent="0">
              <a:buNone/>
            </a:pPr>
            <a:r>
              <a:rPr lang="de-DE" sz="2600" dirty="0"/>
              <a:t>Die relative Permittivität ist ein Maß für die Feldabschwächung des elektrischen Feldes durch Polarisation eines Mediums.</a:t>
            </a:r>
          </a:p>
        </p:txBody>
      </p:sp>
      <mc:AlternateContent xmlns:mc="http://schemas.openxmlformats.org/markup-compatibility/2006">
        <mc:Choice xmlns:a14="http://schemas.microsoft.com/office/drawing/2010/main" Requires="a14">
          <p:graphicFrame>
            <p:nvGraphicFramePr>
              <p:cNvPr id="4" name="Tabelle 4">
                <a:extLst>
                  <a:ext uri="{FF2B5EF4-FFF2-40B4-BE49-F238E27FC236}">
                    <a16:creationId xmlns:a16="http://schemas.microsoft.com/office/drawing/2014/main" id="{6D11C566-BDF9-C753-6085-CBE7AC3D5109}"/>
                  </a:ext>
                </a:extLst>
              </p:cNvPr>
              <p:cNvGraphicFramePr>
                <a:graphicFrameLocks noGrp="1"/>
              </p:cNvGraphicFramePr>
              <p:nvPr/>
            </p:nvGraphicFramePr>
            <p:xfrm>
              <a:off x="1863324" y="3001853"/>
              <a:ext cx="8128000" cy="3200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48125079"/>
                        </a:ext>
                      </a:extLst>
                    </a:gridCol>
                    <a:gridCol w="4064000">
                      <a:extLst>
                        <a:ext uri="{9D8B030D-6E8A-4147-A177-3AD203B41FA5}">
                          <a16:colId xmlns:a16="http://schemas.microsoft.com/office/drawing/2014/main" val="2287810705"/>
                        </a:ext>
                      </a:extLst>
                    </a:gridCol>
                  </a:tblGrid>
                  <a:tr h="370840">
                    <a:tc>
                      <a:txBody>
                        <a:bodyPr/>
                        <a:lstStyle/>
                        <a:p>
                          <a:pPr algn="ctr"/>
                          <a:r>
                            <a:rPr lang="de-DE" sz="2400" dirty="0"/>
                            <a:t>Medium</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de-DE" sz="2400" b="0" i="1" dirty="0" smtClean="0">
                                        <a:latin typeface="Cambria Math" panose="02040503050406030204" pitchFamily="18" charset="0"/>
                                      </a:rPr>
                                    </m:ctrlPr>
                                  </m:sSubPr>
                                  <m:e>
                                    <m:r>
                                      <a:rPr lang="de-DE" sz="2400" b="0" dirty="0" smtClean="0">
                                        <a:latin typeface="Cambria Math" panose="02040503050406030204" pitchFamily="18" charset="0"/>
                                      </a:rPr>
                                      <m:t>𝜀</m:t>
                                    </m:r>
                                  </m:e>
                                  <m:sub>
                                    <m:r>
                                      <m:rPr>
                                        <m:sty m:val="p"/>
                                      </m:rPr>
                                      <a:rPr lang="de-DE" sz="2400" b="0" dirty="0" smtClean="0">
                                        <a:latin typeface="Cambria Math" panose="02040503050406030204" pitchFamily="18" charset="0"/>
                                      </a:rPr>
                                      <m:t>r</m:t>
                                    </m:r>
                                  </m:sub>
                                </m:sSub>
                              </m:oMath>
                            </m:oMathPara>
                          </a14:m>
                          <a:endParaRPr lang="de-DE" sz="2400" dirty="0"/>
                        </a:p>
                      </a:txBody>
                      <a:tcPr/>
                    </a:tc>
                    <a:extLst>
                      <a:ext uri="{0D108BD9-81ED-4DB2-BD59-A6C34878D82A}">
                        <a16:rowId xmlns:a16="http://schemas.microsoft.com/office/drawing/2014/main" val="2801932842"/>
                      </a:ext>
                    </a:extLst>
                  </a:tr>
                  <a:tr h="370840">
                    <a:tc>
                      <a:txBody>
                        <a:bodyPr/>
                        <a:lstStyle/>
                        <a:p>
                          <a:pPr algn="ctr"/>
                          <a:r>
                            <a:rPr lang="de-DE" sz="2400" dirty="0"/>
                            <a:t>Vakuum</a:t>
                          </a:r>
                        </a:p>
                      </a:txBody>
                      <a:tcPr/>
                    </a:tc>
                    <a:tc>
                      <a:txBody>
                        <a:bodyPr/>
                        <a:lstStyle/>
                        <a:p>
                          <a:pPr algn="ctr"/>
                          <a:r>
                            <a:rPr lang="de-DE" sz="2400" dirty="0"/>
                            <a:t>1</a:t>
                          </a:r>
                        </a:p>
                      </a:txBody>
                      <a:tcPr/>
                    </a:tc>
                    <a:extLst>
                      <a:ext uri="{0D108BD9-81ED-4DB2-BD59-A6C34878D82A}">
                        <a16:rowId xmlns:a16="http://schemas.microsoft.com/office/drawing/2014/main" val="214290940"/>
                      </a:ext>
                    </a:extLst>
                  </a:tr>
                  <a:tr h="401338">
                    <a:tc>
                      <a:txBody>
                        <a:bodyPr/>
                        <a:lstStyle/>
                        <a:p>
                          <a:pPr algn="ctr"/>
                          <a:r>
                            <a:rPr lang="de-DE" sz="2400" dirty="0"/>
                            <a:t>Luft</a:t>
                          </a:r>
                        </a:p>
                      </a:txBody>
                      <a:tcPr/>
                    </a:tc>
                    <a:tc>
                      <a:txBody>
                        <a:bodyPr/>
                        <a:lstStyle/>
                        <a:p>
                          <a:pPr algn="ctr"/>
                          <a:r>
                            <a:rPr lang="de-DE" sz="2400" dirty="0"/>
                            <a:t>1,00059</a:t>
                          </a:r>
                        </a:p>
                      </a:txBody>
                      <a:tcPr/>
                    </a:tc>
                    <a:extLst>
                      <a:ext uri="{0D108BD9-81ED-4DB2-BD59-A6C34878D82A}">
                        <a16:rowId xmlns:a16="http://schemas.microsoft.com/office/drawing/2014/main" val="1499428918"/>
                      </a:ext>
                    </a:extLst>
                  </a:tr>
                  <a:tr h="370840">
                    <a:tc>
                      <a:txBody>
                        <a:bodyPr/>
                        <a:lstStyle/>
                        <a:p>
                          <a:pPr algn="ctr"/>
                          <a:r>
                            <a:rPr lang="de-DE" sz="2400" dirty="0"/>
                            <a:t>Wasser</a:t>
                          </a:r>
                        </a:p>
                      </a:txBody>
                      <a:tcPr/>
                    </a:tc>
                    <a:tc>
                      <a:txBody>
                        <a:bodyPr/>
                        <a:lstStyle/>
                        <a:p>
                          <a:pPr algn="ctr"/>
                          <a:r>
                            <a:rPr lang="de-DE" sz="2400" dirty="0"/>
                            <a:t>1,77</a:t>
                          </a:r>
                        </a:p>
                      </a:txBody>
                      <a:tcPr/>
                    </a:tc>
                    <a:extLst>
                      <a:ext uri="{0D108BD9-81ED-4DB2-BD59-A6C34878D82A}">
                        <a16:rowId xmlns:a16="http://schemas.microsoft.com/office/drawing/2014/main" val="3347805830"/>
                      </a:ext>
                    </a:extLst>
                  </a:tr>
                  <a:tr h="370840">
                    <a:tc>
                      <a:txBody>
                        <a:bodyPr/>
                        <a:lstStyle/>
                        <a:p>
                          <a:pPr algn="ctr"/>
                          <a:r>
                            <a:rPr lang="de-DE" sz="2400" dirty="0"/>
                            <a:t>Acrylglas</a:t>
                          </a:r>
                        </a:p>
                      </a:txBody>
                      <a:tcPr/>
                    </a:tc>
                    <a:tc>
                      <a:txBody>
                        <a:bodyPr/>
                        <a:lstStyle/>
                        <a:p>
                          <a:pPr algn="ctr"/>
                          <a:r>
                            <a:rPr lang="de-DE" sz="2400" dirty="0"/>
                            <a:t>3</a:t>
                          </a:r>
                        </a:p>
                      </a:txBody>
                      <a:tcPr/>
                    </a:tc>
                    <a:extLst>
                      <a:ext uri="{0D108BD9-81ED-4DB2-BD59-A6C34878D82A}">
                        <a16:rowId xmlns:a16="http://schemas.microsoft.com/office/drawing/2014/main" val="675871656"/>
                      </a:ext>
                    </a:extLst>
                  </a:tr>
                  <a:tr h="370840">
                    <a:tc>
                      <a:txBody>
                        <a:bodyPr/>
                        <a:lstStyle/>
                        <a:p>
                          <a:pPr algn="ctr"/>
                          <a:r>
                            <a:rPr lang="de-DE" sz="2400" dirty="0"/>
                            <a:t>Gummi</a:t>
                          </a:r>
                        </a:p>
                      </a:txBody>
                      <a:tcPr/>
                    </a:tc>
                    <a:tc>
                      <a:txBody>
                        <a:bodyPr/>
                        <a:lstStyle/>
                        <a:p>
                          <a:pPr algn="ctr"/>
                          <a:r>
                            <a:rPr lang="de-DE" sz="2400" dirty="0"/>
                            <a:t>2,5…3</a:t>
                          </a:r>
                        </a:p>
                      </a:txBody>
                      <a:tcPr/>
                    </a:tc>
                    <a:extLst>
                      <a:ext uri="{0D108BD9-81ED-4DB2-BD59-A6C34878D82A}">
                        <a16:rowId xmlns:a16="http://schemas.microsoft.com/office/drawing/2014/main" val="731281120"/>
                      </a:ext>
                    </a:extLst>
                  </a:tr>
                  <a:tr h="370840">
                    <a:tc>
                      <a:txBody>
                        <a:bodyPr/>
                        <a:lstStyle/>
                        <a:p>
                          <a:pPr algn="ctr"/>
                          <a:r>
                            <a:rPr lang="de-DE" sz="2400" dirty="0"/>
                            <a:t>Glas</a:t>
                          </a:r>
                        </a:p>
                      </a:txBody>
                      <a:tcPr/>
                    </a:tc>
                    <a:tc>
                      <a:txBody>
                        <a:bodyPr/>
                        <a:lstStyle/>
                        <a:p>
                          <a:pPr algn="ctr"/>
                          <a:r>
                            <a:rPr lang="de-DE" sz="2400" dirty="0"/>
                            <a:t>6…8 </a:t>
                          </a:r>
                        </a:p>
                      </a:txBody>
                      <a:tcPr/>
                    </a:tc>
                    <a:extLst>
                      <a:ext uri="{0D108BD9-81ED-4DB2-BD59-A6C34878D82A}">
                        <a16:rowId xmlns:a16="http://schemas.microsoft.com/office/drawing/2014/main" val="3986828433"/>
                      </a:ext>
                    </a:extLst>
                  </a:tr>
                </a:tbl>
              </a:graphicData>
            </a:graphic>
          </p:graphicFrame>
        </mc:Choice>
        <mc:Fallback>
          <p:graphicFrame>
            <p:nvGraphicFramePr>
              <p:cNvPr id="4" name="Tabelle 4">
                <a:extLst>
                  <a:ext uri="{FF2B5EF4-FFF2-40B4-BE49-F238E27FC236}">
                    <a16:creationId xmlns:a16="http://schemas.microsoft.com/office/drawing/2014/main" id="{6D11C566-BDF9-C753-6085-CBE7AC3D5109}"/>
                  </a:ext>
                </a:extLst>
              </p:cNvPr>
              <p:cNvGraphicFramePr>
                <a:graphicFrameLocks noGrp="1"/>
              </p:cNvGraphicFramePr>
              <p:nvPr/>
            </p:nvGraphicFramePr>
            <p:xfrm>
              <a:off x="1863324" y="3001853"/>
              <a:ext cx="8128000" cy="3200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48125079"/>
                        </a:ext>
                      </a:extLst>
                    </a:gridCol>
                    <a:gridCol w="4064000">
                      <a:extLst>
                        <a:ext uri="{9D8B030D-6E8A-4147-A177-3AD203B41FA5}">
                          <a16:colId xmlns:a16="http://schemas.microsoft.com/office/drawing/2014/main" val="2287810705"/>
                        </a:ext>
                      </a:extLst>
                    </a:gridCol>
                  </a:tblGrid>
                  <a:tr h="457200">
                    <a:tc>
                      <a:txBody>
                        <a:bodyPr/>
                        <a:lstStyle/>
                        <a:p>
                          <a:pPr algn="ctr"/>
                          <a:r>
                            <a:rPr lang="de-DE" sz="2400" dirty="0"/>
                            <a:t>Medium</a:t>
                          </a:r>
                        </a:p>
                      </a:txBody>
                      <a:tcPr/>
                    </a:tc>
                    <a:tc>
                      <a:txBody>
                        <a:bodyPr/>
                        <a:lstStyle/>
                        <a:p>
                          <a:endParaRPr lang="de-DE"/>
                        </a:p>
                      </a:txBody>
                      <a:tcPr>
                        <a:blipFill>
                          <a:blip r:embed="rId2"/>
                          <a:stretch>
                            <a:fillRect l="-100150" t="-10667" r="-750" b="-630667"/>
                          </a:stretch>
                        </a:blipFill>
                      </a:tcPr>
                    </a:tc>
                    <a:extLst>
                      <a:ext uri="{0D108BD9-81ED-4DB2-BD59-A6C34878D82A}">
                        <a16:rowId xmlns:a16="http://schemas.microsoft.com/office/drawing/2014/main" val="2801932842"/>
                      </a:ext>
                    </a:extLst>
                  </a:tr>
                  <a:tr h="457200">
                    <a:tc>
                      <a:txBody>
                        <a:bodyPr/>
                        <a:lstStyle/>
                        <a:p>
                          <a:pPr algn="ctr"/>
                          <a:r>
                            <a:rPr lang="de-DE" sz="2400" dirty="0"/>
                            <a:t>Vakuum</a:t>
                          </a:r>
                        </a:p>
                      </a:txBody>
                      <a:tcPr/>
                    </a:tc>
                    <a:tc>
                      <a:txBody>
                        <a:bodyPr/>
                        <a:lstStyle/>
                        <a:p>
                          <a:pPr algn="ctr"/>
                          <a:r>
                            <a:rPr lang="de-DE" sz="2400" dirty="0"/>
                            <a:t>1</a:t>
                          </a:r>
                        </a:p>
                      </a:txBody>
                      <a:tcPr/>
                    </a:tc>
                    <a:extLst>
                      <a:ext uri="{0D108BD9-81ED-4DB2-BD59-A6C34878D82A}">
                        <a16:rowId xmlns:a16="http://schemas.microsoft.com/office/drawing/2014/main" val="214290940"/>
                      </a:ext>
                    </a:extLst>
                  </a:tr>
                  <a:tr h="457200">
                    <a:tc>
                      <a:txBody>
                        <a:bodyPr/>
                        <a:lstStyle/>
                        <a:p>
                          <a:pPr algn="ctr"/>
                          <a:r>
                            <a:rPr lang="de-DE" sz="2400" dirty="0"/>
                            <a:t>Luft</a:t>
                          </a:r>
                        </a:p>
                      </a:txBody>
                      <a:tcPr/>
                    </a:tc>
                    <a:tc>
                      <a:txBody>
                        <a:bodyPr/>
                        <a:lstStyle/>
                        <a:p>
                          <a:pPr algn="ctr"/>
                          <a:r>
                            <a:rPr lang="de-DE" sz="2400" dirty="0"/>
                            <a:t>1,00059</a:t>
                          </a:r>
                        </a:p>
                      </a:txBody>
                      <a:tcPr/>
                    </a:tc>
                    <a:extLst>
                      <a:ext uri="{0D108BD9-81ED-4DB2-BD59-A6C34878D82A}">
                        <a16:rowId xmlns:a16="http://schemas.microsoft.com/office/drawing/2014/main" val="1499428918"/>
                      </a:ext>
                    </a:extLst>
                  </a:tr>
                  <a:tr h="457200">
                    <a:tc>
                      <a:txBody>
                        <a:bodyPr/>
                        <a:lstStyle/>
                        <a:p>
                          <a:pPr algn="ctr"/>
                          <a:r>
                            <a:rPr lang="de-DE" sz="2400" dirty="0"/>
                            <a:t>Wasser</a:t>
                          </a:r>
                        </a:p>
                      </a:txBody>
                      <a:tcPr/>
                    </a:tc>
                    <a:tc>
                      <a:txBody>
                        <a:bodyPr/>
                        <a:lstStyle/>
                        <a:p>
                          <a:pPr algn="ctr"/>
                          <a:r>
                            <a:rPr lang="de-DE" sz="2400" dirty="0"/>
                            <a:t>1,77</a:t>
                          </a:r>
                        </a:p>
                      </a:txBody>
                      <a:tcPr/>
                    </a:tc>
                    <a:extLst>
                      <a:ext uri="{0D108BD9-81ED-4DB2-BD59-A6C34878D82A}">
                        <a16:rowId xmlns:a16="http://schemas.microsoft.com/office/drawing/2014/main" val="3347805830"/>
                      </a:ext>
                    </a:extLst>
                  </a:tr>
                  <a:tr h="457200">
                    <a:tc>
                      <a:txBody>
                        <a:bodyPr/>
                        <a:lstStyle/>
                        <a:p>
                          <a:pPr algn="ctr"/>
                          <a:r>
                            <a:rPr lang="de-DE" sz="2400" dirty="0"/>
                            <a:t>Acrylglas</a:t>
                          </a:r>
                        </a:p>
                      </a:txBody>
                      <a:tcPr/>
                    </a:tc>
                    <a:tc>
                      <a:txBody>
                        <a:bodyPr/>
                        <a:lstStyle/>
                        <a:p>
                          <a:pPr algn="ctr"/>
                          <a:r>
                            <a:rPr lang="de-DE" sz="2400" dirty="0"/>
                            <a:t>3</a:t>
                          </a:r>
                        </a:p>
                      </a:txBody>
                      <a:tcPr/>
                    </a:tc>
                    <a:extLst>
                      <a:ext uri="{0D108BD9-81ED-4DB2-BD59-A6C34878D82A}">
                        <a16:rowId xmlns:a16="http://schemas.microsoft.com/office/drawing/2014/main" val="675871656"/>
                      </a:ext>
                    </a:extLst>
                  </a:tr>
                  <a:tr h="457200">
                    <a:tc>
                      <a:txBody>
                        <a:bodyPr/>
                        <a:lstStyle/>
                        <a:p>
                          <a:pPr algn="ctr"/>
                          <a:r>
                            <a:rPr lang="de-DE" sz="2400" dirty="0"/>
                            <a:t>Gummi</a:t>
                          </a:r>
                        </a:p>
                      </a:txBody>
                      <a:tcPr/>
                    </a:tc>
                    <a:tc>
                      <a:txBody>
                        <a:bodyPr/>
                        <a:lstStyle/>
                        <a:p>
                          <a:pPr algn="ctr"/>
                          <a:r>
                            <a:rPr lang="de-DE" sz="2400" dirty="0"/>
                            <a:t>2,5…3</a:t>
                          </a:r>
                        </a:p>
                      </a:txBody>
                      <a:tcPr/>
                    </a:tc>
                    <a:extLst>
                      <a:ext uri="{0D108BD9-81ED-4DB2-BD59-A6C34878D82A}">
                        <a16:rowId xmlns:a16="http://schemas.microsoft.com/office/drawing/2014/main" val="731281120"/>
                      </a:ext>
                    </a:extLst>
                  </a:tr>
                  <a:tr h="457200">
                    <a:tc>
                      <a:txBody>
                        <a:bodyPr/>
                        <a:lstStyle/>
                        <a:p>
                          <a:pPr algn="ctr"/>
                          <a:r>
                            <a:rPr lang="de-DE" sz="2400" dirty="0"/>
                            <a:t>Glas</a:t>
                          </a:r>
                        </a:p>
                      </a:txBody>
                      <a:tcPr/>
                    </a:tc>
                    <a:tc>
                      <a:txBody>
                        <a:bodyPr/>
                        <a:lstStyle/>
                        <a:p>
                          <a:pPr algn="ctr"/>
                          <a:r>
                            <a:rPr lang="de-DE" sz="2400" dirty="0"/>
                            <a:t>6…8 </a:t>
                          </a:r>
                        </a:p>
                      </a:txBody>
                      <a:tcPr/>
                    </a:tc>
                    <a:extLst>
                      <a:ext uri="{0D108BD9-81ED-4DB2-BD59-A6C34878D82A}">
                        <a16:rowId xmlns:a16="http://schemas.microsoft.com/office/drawing/2014/main" val="3986828433"/>
                      </a:ext>
                    </a:extLst>
                  </a:tr>
                </a:tbl>
              </a:graphicData>
            </a:graphic>
          </p:graphicFrame>
        </mc:Fallback>
      </mc:AlternateContent>
      <p:sp>
        <p:nvSpPr>
          <p:cNvPr id="5" name="Textfeld 4">
            <a:extLst>
              <a:ext uri="{FF2B5EF4-FFF2-40B4-BE49-F238E27FC236}">
                <a16:creationId xmlns:a16="http://schemas.microsoft.com/office/drawing/2014/main" id="{EF161334-F656-8CC8-11B2-78AA1121BC6D}"/>
              </a:ext>
            </a:extLst>
          </p:cNvPr>
          <p:cNvSpPr txBox="1"/>
          <p:nvPr/>
        </p:nvSpPr>
        <p:spPr>
          <a:xfrm>
            <a:off x="838200" y="6306432"/>
            <a:ext cx="5322903" cy="461665"/>
          </a:xfrm>
          <a:prstGeom prst="rect">
            <a:avLst/>
          </a:prstGeom>
          <a:noFill/>
        </p:spPr>
        <p:txBody>
          <a:bodyPr wrap="square" rtlCol="0">
            <a:spAutoFit/>
          </a:bodyPr>
          <a:lstStyle/>
          <a:p>
            <a:r>
              <a:rPr lang="de-DE" sz="2400" dirty="0"/>
              <a:t>Bsp. NaCl in Wasser</a:t>
            </a:r>
          </a:p>
        </p:txBody>
      </p:sp>
    </p:spTree>
    <p:extLst>
      <p:ext uri="{BB962C8B-B14F-4D97-AF65-F5344CB8AC3E}">
        <p14:creationId xmlns:p14="http://schemas.microsoft.com/office/powerpoint/2010/main" val="221234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8DEEE-A4C6-67E1-A360-FFABE9CB892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86D8494D-5C28-3A8D-85E4-4B8BCDB1F85D}"/>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3261072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Die Größe der elektrischen Ladung</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838200" y="1896177"/>
                <a:ext cx="10943121" cy="4341135"/>
              </a:xfrm>
              <a:noFill/>
              <a:ln w="25400">
                <a:solidFill>
                  <a:srgbClr val="C00000"/>
                </a:solidFill>
              </a:ln>
            </p:spPr>
            <p:txBody>
              <a:bodyPr>
                <a:noAutofit/>
              </a:bodyPr>
              <a:lstStyle/>
              <a:p>
                <a:pPr marL="68580" indent="0">
                  <a:buNone/>
                </a:pPr>
                <a:r>
                  <a:rPr lang="de-DE" sz="2400" dirty="0"/>
                  <a:t>Die elektrische Ladung eines Körpers gibt an, wie groß seine negative (Elektronenüberschuss) oder positive (Elektronenmangel) Ladung ist.</a:t>
                </a:r>
                <a:br>
                  <a:rPr lang="de-DE" sz="2400" dirty="0"/>
                </a:br>
                <a:br>
                  <a:rPr lang="de-DE" sz="2400" dirty="0"/>
                </a:br>
                <a:r>
                  <a:rPr lang="de-DE" sz="2400" dirty="0"/>
                  <a:t>Formelzeichen (Symbol): </a:t>
                </a:r>
                <a14:m>
                  <m:oMath xmlns:m="http://schemas.openxmlformats.org/officeDocument/2006/math">
                    <m:r>
                      <a:rPr lang="de-DE" sz="2400" i="1">
                        <a:latin typeface="Cambria Math"/>
                      </a:rPr>
                      <m:t>𝑄</m:t>
                    </m:r>
                  </m:oMath>
                </a14:m>
                <a:endParaRPr lang="de-DE" sz="2400" dirty="0"/>
              </a:p>
              <a:p>
                <a:pPr marL="68580" indent="0">
                  <a:buNone/>
                </a:pPr>
                <a:r>
                  <a:rPr lang="de-DE" sz="2400" dirty="0"/>
                  <a:t>Einheit: [</a:t>
                </a:r>
                <a14:m>
                  <m:oMath xmlns:m="http://schemas.openxmlformats.org/officeDocument/2006/math">
                    <m:r>
                      <a:rPr lang="de-DE" sz="2400" i="1">
                        <a:latin typeface="Cambria Math"/>
                      </a:rPr>
                      <m:t>𝑄</m:t>
                    </m:r>
                  </m:oMath>
                </a14:m>
                <a:r>
                  <a:rPr lang="de-DE" sz="2400" dirty="0"/>
                  <a:t>] = 1</a:t>
                </a:r>
                <a:r>
                  <a:rPr lang="de-DE" sz="2400" baseline="-25000" dirty="0"/>
                  <a:t> </a:t>
                </a:r>
                <a:r>
                  <a:rPr lang="de-DE" sz="2400" dirty="0"/>
                  <a:t>C (ein Coulomb)</a:t>
                </a:r>
              </a:p>
              <a:p>
                <a:pPr marL="68580" indent="0">
                  <a:buNone/>
                </a:pPr>
                <a:endParaRPr lang="de-DE" sz="2400" dirty="0"/>
              </a:p>
              <a:p>
                <a:pPr marL="68580" indent="0">
                  <a:buNone/>
                </a:pPr>
                <a:r>
                  <a:rPr lang="de-DE" sz="2400" dirty="0"/>
                  <a:t>Jede elektrische Ladung ist ein vielfaches der Ladung eines Elektrons. </a:t>
                </a:r>
                <a:br>
                  <a:rPr lang="de-DE" sz="2400" dirty="0"/>
                </a:br>
                <a:r>
                  <a:rPr lang="de-DE" sz="2400" dirty="0"/>
                  <a:t>Sie wird auch als Elementarladung </a:t>
                </a:r>
                <a14:m>
                  <m:oMath xmlns:m="http://schemas.openxmlformats.org/officeDocument/2006/math">
                    <m:r>
                      <a:rPr lang="de-DE" sz="2400" i="1">
                        <a:latin typeface="Cambria Math"/>
                      </a:rPr>
                      <m:t>𝑒</m:t>
                    </m:r>
                  </m:oMath>
                </a14:m>
                <a:r>
                  <a:rPr lang="de-DE" sz="2400" dirty="0"/>
                  <a:t> = 1,602 · 10</a:t>
                </a:r>
                <a:r>
                  <a:rPr lang="de-DE" sz="2400" baseline="30000" dirty="0"/>
                  <a:t>-19</a:t>
                </a:r>
                <a:r>
                  <a:rPr lang="de-DE" sz="2400" dirty="0"/>
                  <a:t> C bezeichnet: </a:t>
                </a:r>
              </a:p>
              <a:p>
                <a:pPr marL="68580" indent="0">
                  <a:buNone/>
                </a:pPr>
                <a:br>
                  <a:rPr lang="de-DE" sz="2400" dirty="0"/>
                </a:br>
                <a:r>
                  <a:rPr lang="de-DE" sz="2400" dirty="0"/>
                  <a:t>Formel: </a:t>
                </a:r>
                <a14:m>
                  <m:oMath xmlns:m="http://schemas.openxmlformats.org/officeDocument/2006/math">
                    <m:r>
                      <a:rPr lang="de-DE" sz="2400" i="1">
                        <a:latin typeface="Cambria Math"/>
                      </a:rPr>
                      <m:t>𝑄</m:t>
                    </m:r>
                    <m:r>
                      <a:rPr lang="de-DE" sz="2400" i="1">
                        <a:latin typeface="Cambria Math"/>
                      </a:rPr>
                      <m:t>=</m:t>
                    </m:r>
                    <m:r>
                      <a:rPr lang="de-DE" sz="2400" i="1">
                        <a:latin typeface="Cambria Math"/>
                      </a:rPr>
                      <m:t>𝑁</m:t>
                    </m:r>
                    <m:r>
                      <a:rPr lang="de-DE" sz="2400" i="1">
                        <a:latin typeface="Cambria Math"/>
                      </a:rPr>
                      <m:t> ·</m:t>
                    </m:r>
                    <m:r>
                      <a:rPr lang="de-DE" sz="2400" i="1">
                        <a:latin typeface="Cambria Math"/>
                      </a:rPr>
                      <m:t>𝑒</m:t>
                    </m:r>
                  </m:oMath>
                </a14:m>
                <a:r>
                  <a:rPr lang="de-DE" sz="2400" dirty="0"/>
                  <a:t>     </a:t>
                </a:r>
                <a14:m>
                  <m:oMath xmlns:m="http://schemas.openxmlformats.org/officeDocument/2006/math">
                    <m:r>
                      <a:rPr lang="de-DE" sz="2400" i="1" dirty="0">
                        <a:latin typeface="Cambria Math"/>
                      </a:rPr>
                      <m:t>𝑁</m:t>
                    </m:r>
                  </m:oMath>
                </a14:m>
                <a:r>
                  <a:rPr lang="de-DE" sz="2400" dirty="0"/>
                  <a:t> – Anzahl Ladungen; </a:t>
                </a:r>
                <a14:m>
                  <m:oMath xmlns:m="http://schemas.openxmlformats.org/officeDocument/2006/math">
                    <m:r>
                      <a:rPr lang="de-DE" sz="2400" i="1">
                        <a:latin typeface="Cambria Math"/>
                      </a:rPr>
                      <m:t>𝑄</m:t>
                    </m:r>
                  </m:oMath>
                </a14:m>
                <a:r>
                  <a:rPr lang="de-DE" sz="2400" dirty="0"/>
                  <a:t> – Gesamtladung </a:t>
                </a: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838200" y="1896177"/>
                <a:ext cx="10943121" cy="4341135"/>
              </a:xfrm>
              <a:blipFill>
                <a:blip r:embed="rId2"/>
                <a:stretch>
                  <a:fillRect l="-167" t="-838" b="-978"/>
                </a:stretch>
              </a:blipFill>
              <a:ln w="25400">
                <a:solidFill>
                  <a:srgbClr val="C00000"/>
                </a:solidFill>
              </a:ln>
            </p:spPr>
            <p:txBody>
              <a:bodyPr/>
              <a:lstStyle/>
              <a:p>
                <a:r>
                  <a:rPr lang="de-DE">
                    <a:noFill/>
                  </a:rPr>
                  <a:t> </a:t>
                </a:r>
              </a:p>
            </p:txBody>
          </p:sp>
        </mc:Fallback>
      </mc:AlternateContent>
    </p:spTree>
    <p:extLst>
      <p:ext uri="{BB962C8B-B14F-4D97-AF65-F5344CB8AC3E}">
        <p14:creationId xmlns:p14="http://schemas.microsoft.com/office/powerpoint/2010/main" val="286359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r Verbinder 3">
            <a:extLst>
              <a:ext uri="{FF2B5EF4-FFF2-40B4-BE49-F238E27FC236}">
                <a16:creationId xmlns:a16="http://schemas.microsoft.com/office/drawing/2014/main" id="{27E53BA2-0E18-41B2-82FC-5125D9EAA1BD}"/>
              </a:ext>
            </a:extLst>
          </p:cNvPr>
          <p:cNvCxnSpPr>
            <a:cxnSpLocks/>
          </p:cNvCxnSpPr>
          <p:nvPr/>
        </p:nvCxnSpPr>
        <p:spPr>
          <a:xfrm>
            <a:off x="4943872" y="2924944"/>
            <a:ext cx="2525332" cy="0"/>
          </a:xfrm>
          <a:prstGeom prst="line">
            <a:avLst/>
          </a:prstGeom>
          <a:ln w="28575" cmpd="dbl">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Inhaltsplatzhalter 6">
                <a:extLst>
                  <a:ext uri="{FF2B5EF4-FFF2-40B4-BE49-F238E27FC236}">
                    <a16:creationId xmlns:a16="http://schemas.microsoft.com/office/drawing/2014/main" id="{DDFC2C4E-89FC-9F93-0A07-3FF21A69DD13}"/>
                  </a:ext>
                </a:extLst>
              </p:cNvPr>
              <p:cNvSpPr>
                <a:spLocks noGrp="1"/>
              </p:cNvSpPr>
              <p:nvPr>
                <p:ph idx="1"/>
              </p:nvPr>
            </p:nvSpPr>
            <p:spPr>
              <a:xfrm>
                <a:off x="4610902" y="2396692"/>
                <a:ext cx="3214036" cy="616016"/>
              </a:xfrm>
            </p:spPr>
            <p:txBody>
              <a:bodyPr/>
              <a:lstStyle/>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a:rPr>
                        <m:t>𝑁</m:t>
                      </m:r>
                      <m:r>
                        <a:rPr lang="de-DE" b="0" i="1" smtClean="0">
                          <a:latin typeface="Cambria Math"/>
                        </a:rPr>
                        <m:t>≈6,24 ·</m:t>
                      </m:r>
                      <m:sSup>
                        <m:sSupPr>
                          <m:ctrlPr>
                            <a:rPr lang="de-DE" b="0" i="1" smtClean="0">
                              <a:latin typeface="Cambria Math" panose="02040503050406030204" pitchFamily="18" charset="0"/>
                            </a:rPr>
                          </m:ctrlPr>
                        </m:sSupPr>
                        <m:e>
                          <m:r>
                            <a:rPr lang="de-DE" i="1">
                              <a:latin typeface="Cambria Math"/>
                            </a:rPr>
                            <m:t>10</m:t>
                          </m:r>
                        </m:e>
                        <m:sup>
                          <m:r>
                            <a:rPr lang="de-DE" i="1">
                              <a:latin typeface="Cambria Math"/>
                            </a:rPr>
                            <m:t>18</m:t>
                          </m:r>
                        </m:sup>
                      </m:sSup>
                    </m:oMath>
                  </m:oMathPara>
                </a14:m>
                <a:endParaRPr lang="de-DE" dirty="0"/>
              </a:p>
            </p:txBody>
          </p:sp>
        </mc:Choice>
        <mc:Fallback xmlns="">
          <p:sp>
            <p:nvSpPr>
              <p:cNvPr id="7" name="Inhaltsplatzhalter 6">
                <a:extLst>
                  <a:ext uri="{FF2B5EF4-FFF2-40B4-BE49-F238E27FC236}">
                    <a16:creationId xmlns:a16="http://schemas.microsoft.com/office/drawing/2014/main" id="{DDFC2C4E-89FC-9F93-0A07-3FF21A69DD13}"/>
                  </a:ext>
                </a:extLst>
              </p:cNvPr>
              <p:cNvSpPr>
                <a:spLocks noGrp="1" noRot="1" noChangeAspect="1" noMove="1" noResize="1" noEditPoints="1" noAdjustHandles="1" noChangeArrowheads="1" noChangeShapeType="1" noTextEdit="1"/>
              </p:cNvSpPr>
              <p:nvPr>
                <p:ph idx="1"/>
              </p:nvPr>
            </p:nvSpPr>
            <p:spPr>
              <a:xfrm>
                <a:off x="4610902" y="2396692"/>
                <a:ext cx="3214036" cy="616016"/>
              </a:xfrm>
              <a:blipFill>
                <a:blip r:embed="rId2"/>
                <a:stretch>
                  <a:fillRect/>
                </a:stretch>
              </a:blipFill>
            </p:spPr>
            <p:txBody>
              <a:bodyPr/>
              <a:lstStyle/>
              <a:p>
                <a:r>
                  <a:rPr lang="de-DE">
                    <a:noFill/>
                  </a:rPr>
                  <a:t> </a:t>
                </a:r>
              </a:p>
            </p:txBody>
          </p:sp>
        </mc:Fallback>
      </mc:AlternateContent>
      <p:sp>
        <p:nvSpPr>
          <p:cNvPr id="2" name="Inhaltsplatzhalter 2">
            <a:extLst>
              <a:ext uri="{FF2B5EF4-FFF2-40B4-BE49-F238E27FC236}">
                <a16:creationId xmlns:a16="http://schemas.microsoft.com/office/drawing/2014/main" id="{8FF131DA-5E9A-091C-9508-8FA2AE0C59D9}"/>
              </a:ext>
            </a:extLst>
          </p:cNvPr>
          <p:cNvSpPr txBox="1">
            <a:spLocks/>
          </p:cNvSpPr>
          <p:nvPr/>
        </p:nvSpPr>
        <p:spPr>
          <a:xfrm>
            <a:off x="527147" y="607868"/>
            <a:ext cx="11434812" cy="112720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 indent="0">
              <a:buFont typeface="Arial" panose="020B0604020202020204" pitchFamily="34" charset="0"/>
              <a:buNone/>
            </a:pPr>
            <a:r>
              <a:rPr lang="de-DE"/>
              <a:t>Wie viele Elektronen werden benötigt, um eine Ladung von 1</a:t>
            </a:r>
            <a:r>
              <a:rPr lang="de-DE" baseline="-25000"/>
              <a:t> </a:t>
            </a:r>
            <a:r>
              <a:rPr lang="de-DE"/>
              <a:t>C zu erzeugen?</a:t>
            </a:r>
            <a:endParaRPr lang="de-DE" dirty="0"/>
          </a:p>
        </p:txBody>
      </p:sp>
    </p:spTree>
    <p:extLst>
      <p:ext uri="{BB962C8B-B14F-4D97-AF65-F5344CB8AC3E}">
        <p14:creationId xmlns:p14="http://schemas.microsoft.com/office/powerpoint/2010/main" val="414473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3E265CF5-B896-3048-A161-330C8A01C7BA}"/>
              </a:ext>
            </a:extLst>
          </p:cNvPr>
          <p:cNvSpPr>
            <a:spLocks noGrp="1"/>
          </p:cNvSpPr>
          <p:nvPr>
            <p:ph idx="1"/>
          </p:nvPr>
        </p:nvSpPr>
        <p:spPr>
          <a:xfrm>
            <a:off x="838200" y="2011679"/>
            <a:ext cx="10515600" cy="4764505"/>
          </a:xfrm>
        </p:spPr>
        <p:txBody>
          <a:bodyPr/>
          <a:lstStyle/>
          <a:p>
            <a:pPr marL="514350" indent="-514350">
              <a:buFont typeface="+mj-lt"/>
              <a:buAutoNum type="arabicPeriod"/>
            </a:pPr>
            <a:r>
              <a:rPr lang="de-DE" dirty="0"/>
              <a:t>Ein Körper besitzt eine negative Ladung von 0,7</a:t>
            </a:r>
            <a:r>
              <a:rPr lang="de-DE" baseline="30000" dirty="0"/>
              <a:t> </a:t>
            </a:r>
            <a:r>
              <a:rPr lang="de-DE" dirty="0"/>
              <a:t>C. </a:t>
            </a:r>
            <a:br>
              <a:rPr lang="de-DE" dirty="0"/>
            </a:br>
            <a:r>
              <a:rPr lang="de-DE" dirty="0"/>
              <a:t>Berechne, wie viele Elektronen auf ihn übergehen müssen, damit er elektrisch neutral ist.</a:t>
            </a:r>
            <a:br>
              <a:rPr lang="de-DE" dirty="0"/>
            </a:br>
            <a:endParaRPr lang="de-DE" dirty="0"/>
          </a:p>
          <a:p>
            <a:pPr marL="514350" indent="-514350">
              <a:buFont typeface="+mj-lt"/>
              <a:buAutoNum type="arabicPeriod"/>
            </a:pPr>
            <a:r>
              <a:rPr lang="de-DE" dirty="0"/>
              <a:t>Eine Kugel ist nach außen zunächst elektrisch neutral. Mithilfe eines Bandgenerators wird sie aufgeladen. Dabei gehen ca. 3,1· 10</a:t>
            </a:r>
            <a:r>
              <a:rPr lang="de-DE" baseline="30000" dirty="0"/>
              <a:t>10</a:t>
            </a:r>
            <a:r>
              <a:rPr lang="de-DE" dirty="0"/>
              <a:t> Elektronen auf die Kugel über.</a:t>
            </a:r>
          </a:p>
          <a:p>
            <a:pPr marL="971550" lvl="1" indent="-514350">
              <a:buFont typeface="+mj-lt"/>
              <a:buAutoNum type="alphaLcParenR"/>
            </a:pPr>
            <a:r>
              <a:rPr lang="de-DE" sz="2800" dirty="0"/>
              <a:t>Gib die Ladung der Kugel an.</a:t>
            </a:r>
          </a:p>
          <a:p>
            <a:pPr marL="971550" lvl="1" indent="-514350">
              <a:buFont typeface="+mj-lt"/>
              <a:buAutoNum type="alphaLcParenR"/>
            </a:pPr>
            <a:r>
              <a:rPr lang="de-DE" sz="2800" dirty="0"/>
              <a:t>Berechne die Ladung der Kugel.</a:t>
            </a:r>
          </a:p>
          <a:p>
            <a:pPr marL="971550" lvl="1" indent="-514350">
              <a:buFont typeface="+mj-lt"/>
              <a:buAutoNum type="alphaLcParenR"/>
            </a:pPr>
            <a:endParaRPr lang="de-DE" dirty="0"/>
          </a:p>
          <a:p>
            <a:pPr marL="514350" indent="-514350">
              <a:buFont typeface="+mj-lt"/>
              <a:buAutoNum type="arabicPeriod"/>
            </a:pPr>
            <a:endParaRPr lang="de-DE" dirty="0"/>
          </a:p>
        </p:txBody>
      </p:sp>
      <p:sp>
        <p:nvSpPr>
          <p:cNvPr id="8" name="Titel 1">
            <a:extLst>
              <a:ext uri="{FF2B5EF4-FFF2-40B4-BE49-F238E27FC236}">
                <a16:creationId xmlns:a16="http://schemas.microsoft.com/office/drawing/2014/main" id="{9DE04188-981F-8B7F-AB2D-57B1A6E46A83}"/>
              </a:ext>
            </a:extLst>
          </p:cNvPr>
          <p:cNvSpPr>
            <a:spLocks noGrp="1"/>
          </p:cNvSpPr>
          <p:nvPr>
            <p:ph type="title"/>
          </p:nvPr>
        </p:nvSpPr>
        <p:spPr>
          <a:xfrm>
            <a:off x="838200" y="365125"/>
            <a:ext cx="10515600" cy="1325563"/>
          </a:xfrm>
        </p:spPr>
        <p:txBody>
          <a:bodyPr>
            <a:normAutofit/>
          </a:bodyPr>
          <a:lstStyle/>
          <a:p>
            <a:r>
              <a:rPr lang="de-DE" dirty="0"/>
              <a:t>Aufgaben: elektrische Ladung</a:t>
            </a:r>
            <a:br>
              <a:rPr lang="de-DE" dirty="0"/>
            </a:br>
            <a:endParaRPr lang="de-DE" dirty="0"/>
          </a:p>
        </p:txBody>
      </p:sp>
    </p:spTree>
    <p:extLst>
      <p:ext uri="{BB962C8B-B14F-4D97-AF65-F5344CB8AC3E}">
        <p14:creationId xmlns:p14="http://schemas.microsoft.com/office/powerpoint/2010/main" val="242983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Kräfte zwischen elektrostatisch geladenen Körpern</a:t>
            </a:r>
          </a:p>
        </p:txBody>
      </p:sp>
      <p:sp>
        <p:nvSpPr>
          <p:cNvPr id="4" name="Inhaltsplatzhalter 2"/>
          <p:cNvSpPr txBox="1">
            <a:spLocks/>
          </p:cNvSpPr>
          <p:nvPr/>
        </p:nvSpPr>
        <p:spPr>
          <a:xfrm>
            <a:off x="838200" y="2011680"/>
            <a:ext cx="10693668" cy="731520"/>
          </a:xfrm>
          <a:prstGeom prst="rect">
            <a:avLst/>
          </a:prstGeom>
          <a:ln w="25400">
            <a:solidFill>
              <a:srgbClr val="C00000"/>
            </a:solidFill>
          </a:ln>
        </p:spPr>
        <p:txBody>
          <a:bodyPr vert="horz" lIns="91440" tIns="45720" rIns="91440" bIns="45720" rtlCol="0">
            <a:normAutofit fontScale="92500" lnSpcReduction="2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just">
              <a:buNone/>
            </a:pPr>
            <a:r>
              <a:rPr lang="de-DE" sz="2600" dirty="0"/>
              <a:t>Ungleichnamig geladene Körper ziehen einander an und gleichnamig geladene Körper stoßen sich ab. </a:t>
            </a:r>
          </a:p>
          <a:p>
            <a:pPr marL="68580" indent="0">
              <a:buNone/>
            </a:pPr>
            <a:endParaRPr lang="de-D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619" y="3429000"/>
            <a:ext cx="4262770" cy="2273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0349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Nachweis elektrostatischer Ladungen</a:t>
            </a:r>
          </a:p>
        </p:txBody>
      </p:sp>
      <p:sp>
        <p:nvSpPr>
          <p:cNvPr id="3" name="Inhaltsplatzhalter 2"/>
          <p:cNvSpPr>
            <a:spLocks noGrp="1"/>
          </p:cNvSpPr>
          <p:nvPr>
            <p:ph idx="1"/>
          </p:nvPr>
        </p:nvSpPr>
        <p:spPr>
          <a:xfrm>
            <a:off x="868688" y="1876268"/>
            <a:ext cx="5312596" cy="3311749"/>
          </a:xfrm>
        </p:spPr>
        <p:txBody>
          <a:bodyPr>
            <a:normAutofit/>
          </a:bodyPr>
          <a:lstStyle/>
          <a:p>
            <a:pPr marL="68580" indent="0" algn="just">
              <a:buNone/>
            </a:pPr>
            <a:r>
              <a:rPr lang="de-DE" sz="2400" b="1" dirty="0"/>
              <a:t>Elektrometer: </a:t>
            </a:r>
            <a:r>
              <a:rPr lang="de-DE" sz="2400" dirty="0"/>
              <a:t>Wenn die Elektrode mit einem geladenen Körper berührt wird, überträgt sich ein Teil der Ladung auf den Zeiger und den Metallträger. Da Zeiger und Metallträger gleich geladen sind, wirken abstoßende Kräfte (Zeiger schlägt aus).  </a:t>
            </a:r>
            <a:endParaRPr lang="de-DE" sz="2400" b="1" dirty="0"/>
          </a:p>
        </p:txBody>
      </p:sp>
      <p:pic>
        <p:nvPicPr>
          <p:cNvPr id="3076" name="Picture 4" descr="Ein Elektroskop - Elektroskop, Ausschlag, Ladung, Elektronen, Elektronenmangel, Elektronenüberschuß, Elektrostatik, Abstoßung, Reibungselektrizität, Messgerät, Nachweis, Spannung, Elektrometer, Heb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988840"/>
            <a:ext cx="2228800" cy="371467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1900772"/>
            <a:ext cx="2304256" cy="304092"/>
          </a:xfrm>
          <a:prstGeom prst="rect">
            <a:avLst/>
          </a:prstGeom>
          <a:noFill/>
          <a:ln>
            <a:noFill/>
          </a:ln>
          <a:scene3d>
            <a:camera prst="orthographicFront">
              <a:rot lat="0" lon="0" rev="60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inus 3"/>
          <p:cNvSpPr/>
          <p:nvPr/>
        </p:nvSpPr>
        <p:spPr>
          <a:xfrm>
            <a:off x="8760296" y="3501008"/>
            <a:ext cx="360040" cy="72008"/>
          </a:xfrm>
          <a:prstGeom prst="mathMinu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Minus 7"/>
          <p:cNvSpPr/>
          <p:nvPr/>
        </p:nvSpPr>
        <p:spPr>
          <a:xfrm>
            <a:off x="8912696" y="3717032"/>
            <a:ext cx="360040" cy="72008"/>
          </a:xfrm>
          <a:prstGeom prst="mathMinu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Minus 8"/>
          <p:cNvSpPr/>
          <p:nvPr/>
        </p:nvSpPr>
        <p:spPr>
          <a:xfrm>
            <a:off x="8940316" y="4005064"/>
            <a:ext cx="360040" cy="72008"/>
          </a:xfrm>
          <a:prstGeom prst="mathMinu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Minus 9"/>
          <p:cNvSpPr/>
          <p:nvPr/>
        </p:nvSpPr>
        <p:spPr>
          <a:xfrm>
            <a:off x="8112224" y="3480169"/>
            <a:ext cx="360040" cy="72008"/>
          </a:xfrm>
          <a:prstGeom prst="mathMinu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Minus 10"/>
          <p:cNvSpPr/>
          <p:nvPr/>
        </p:nvSpPr>
        <p:spPr>
          <a:xfrm>
            <a:off x="7932204" y="3604586"/>
            <a:ext cx="360040" cy="72008"/>
          </a:xfrm>
          <a:prstGeom prst="mathMinu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Minus 11"/>
          <p:cNvSpPr/>
          <p:nvPr/>
        </p:nvSpPr>
        <p:spPr>
          <a:xfrm>
            <a:off x="7752184" y="3731349"/>
            <a:ext cx="360040" cy="72008"/>
          </a:xfrm>
          <a:prstGeom prst="mathMinu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7087579" y="4869160"/>
            <a:ext cx="1329210" cy="400110"/>
          </a:xfrm>
          <a:prstGeom prst="rect">
            <a:avLst/>
          </a:prstGeom>
          <a:noFill/>
        </p:spPr>
        <p:txBody>
          <a:bodyPr wrap="none" rtlCol="0">
            <a:spAutoFit/>
          </a:bodyPr>
          <a:lstStyle/>
          <a:p>
            <a:r>
              <a:rPr lang="de-DE" sz="2000" dirty="0"/>
              <a:t>Gehäuse</a:t>
            </a:r>
          </a:p>
        </p:txBody>
      </p:sp>
      <p:sp>
        <p:nvSpPr>
          <p:cNvPr id="14" name="Textfeld 13"/>
          <p:cNvSpPr txBox="1"/>
          <p:nvPr/>
        </p:nvSpPr>
        <p:spPr>
          <a:xfrm>
            <a:off x="9092717" y="4591125"/>
            <a:ext cx="1035861" cy="707886"/>
          </a:xfrm>
          <a:prstGeom prst="rect">
            <a:avLst/>
          </a:prstGeom>
          <a:noFill/>
        </p:spPr>
        <p:txBody>
          <a:bodyPr wrap="none" rtlCol="0">
            <a:spAutoFit/>
          </a:bodyPr>
          <a:lstStyle/>
          <a:p>
            <a:r>
              <a:rPr lang="de-DE" sz="2000" dirty="0"/>
              <a:t>Metall-</a:t>
            </a:r>
            <a:br>
              <a:rPr lang="de-DE" sz="2000" dirty="0"/>
            </a:br>
            <a:r>
              <a:rPr lang="de-DE" sz="2000" dirty="0"/>
              <a:t>träger</a:t>
            </a:r>
          </a:p>
        </p:txBody>
      </p:sp>
      <p:sp>
        <p:nvSpPr>
          <p:cNvPr id="15" name="Textfeld 14"/>
          <p:cNvSpPr txBox="1"/>
          <p:nvPr/>
        </p:nvSpPr>
        <p:spPr>
          <a:xfrm>
            <a:off x="6491575" y="2708920"/>
            <a:ext cx="942887" cy="400110"/>
          </a:xfrm>
          <a:prstGeom prst="rect">
            <a:avLst/>
          </a:prstGeom>
          <a:noFill/>
        </p:spPr>
        <p:txBody>
          <a:bodyPr wrap="none" rtlCol="0">
            <a:spAutoFit/>
          </a:bodyPr>
          <a:lstStyle/>
          <a:p>
            <a:r>
              <a:rPr lang="de-DE" sz="2000" dirty="0"/>
              <a:t>Zeiger</a:t>
            </a:r>
          </a:p>
        </p:txBody>
      </p:sp>
      <p:sp>
        <p:nvSpPr>
          <p:cNvPr id="16" name="Textfeld 15"/>
          <p:cNvSpPr txBox="1"/>
          <p:nvPr/>
        </p:nvSpPr>
        <p:spPr>
          <a:xfrm>
            <a:off x="8876749" y="1500662"/>
            <a:ext cx="1343638" cy="400110"/>
          </a:xfrm>
          <a:prstGeom prst="rect">
            <a:avLst/>
          </a:prstGeom>
          <a:noFill/>
        </p:spPr>
        <p:txBody>
          <a:bodyPr wrap="none" rtlCol="0">
            <a:spAutoFit/>
          </a:bodyPr>
          <a:lstStyle/>
          <a:p>
            <a:r>
              <a:rPr lang="de-DE" sz="2000" dirty="0"/>
              <a:t>Elektrode</a:t>
            </a:r>
          </a:p>
        </p:txBody>
      </p:sp>
      <p:cxnSp>
        <p:nvCxnSpPr>
          <p:cNvPr id="7" name="Gerade Verbindung 6"/>
          <p:cNvCxnSpPr>
            <a:stCxn id="15" idx="3"/>
          </p:cNvCxnSpPr>
          <p:nvPr/>
        </p:nvCxnSpPr>
        <p:spPr>
          <a:xfrm>
            <a:off x="7434462" y="2908976"/>
            <a:ext cx="857783" cy="7316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flipH="1">
            <a:off x="8876750" y="1900772"/>
            <a:ext cx="689929" cy="1520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endCxn id="14" idx="0"/>
          </p:cNvCxnSpPr>
          <p:nvPr/>
        </p:nvCxnSpPr>
        <p:spPr>
          <a:xfrm>
            <a:off x="8876749" y="3933057"/>
            <a:ext cx="733898" cy="6580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flipV="1">
            <a:off x="7775894" y="4437112"/>
            <a:ext cx="264322" cy="432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9681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BrushVTI">
  <a:themeElements>
    <a:clrScheme name="AnalogousFromLightSeedLeftStep">
      <a:dk1>
        <a:srgbClr val="000000"/>
      </a:dk1>
      <a:lt1>
        <a:srgbClr val="FFFFFF"/>
      </a:lt1>
      <a:dk2>
        <a:srgbClr val="412D24"/>
      </a:dk2>
      <a:lt2>
        <a:srgbClr val="E8E5E2"/>
      </a:lt2>
      <a:accent1>
        <a:srgbClr val="8DA6C2"/>
      </a:accent1>
      <a:accent2>
        <a:srgbClr val="79AAB0"/>
      </a:accent2>
      <a:accent3>
        <a:srgbClr val="81AA9D"/>
      </a:accent3>
      <a:accent4>
        <a:srgbClr val="77AF87"/>
      </a:accent4>
      <a:accent5>
        <a:srgbClr val="87AB81"/>
      </a:accent5>
      <a:accent6>
        <a:srgbClr val="91A973"/>
      </a:accent6>
      <a:hlink>
        <a:srgbClr val="9B7E5D"/>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947269D3B29DC49A6435817E617189C" ma:contentTypeVersion="10" ma:contentTypeDescription="Ein neues Dokument erstellen." ma:contentTypeScope="" ma:versionID="aae7fbabd90276c4f67b569f439377a1">
  <xsd:schema xmlns:xsd="http://www.w3.org/2001/XMLSchema" xmlns:xs="http://www.w3.org/2001/XMLSchema" xmlns:p="http://schemas.microsoft.com/office/2006/metadata/properties" xmlns:ns2="0e537cdf-4558-4805-8afb-89ffe217d11f" xmlns:ns3="0f494e0f-95fd-4301-beb5-3da0d9a3814a" targetNamespace="http://schemas.microsoft.com/office/2006/metadata/properties" ma:root="true" ma:fieldsID="19e25dafe9b0c0d0383163d84e7e3c1d" ns2:_="" ns3:_="">
    <xsd:import namespace="0e537cdf-4558-4805-8afb-89ffe217d11f"/>
    <xsd:import namespace="0f494e0f-95fd-4301-beb5-3da0d9a3814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537cdf-4558-4805-8afb-89ffe217d1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d3907c35-f31e-4d80-a937-414d8a03cf4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494e0f-95fd-4301-beb5-3da0d9a3814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43d7753-24b7-4f43-8da8-11a025eac969}" ma:internalName="TaxCatchAll" ma:showField="CatchAllData" ma:web="0f494e0f-95fd-4301-beb5-3da0d9a381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e537cdf-4558-4805-8afb-89ffe217d11f">
      <Terms xmlns="http://schemas.microsoft.com/office/infopath/2007/PartnerControls"/>
    </lcf76f155ced4ddcb4097134ff3c332f>
    <TaxCatchAll xmlns="0f494e0f-95fd-4301-beb5-3da0d9a3814a" xsi:nil="true"/>
  </documentManagement>
</p:properties>
</file>

<file path=customXml/itemProps1.xml><?xml version="1.0" encoding="utf-8"?>
<ds:datastoreItem xmlns:ds="http://schemas.openxmlformats.org/officeDocument/2006/customXml" ds:itemID="{81CC6DAB-8079-4AA7-8E9B-3B2E1E317C9A}"/>
</file>

<file path=customXml/itemProps2.xml><?xml version="1.0" encoding="utf-8"?>
<ds:datastoreItem xmlns:ds="http://schemas.openxmlformats.org/officeDocument/2006/customXml" ds:itemID="{873D0A62-3894-4D2B-B129-50BFBDFBE1E5}"/>
</file>

<file path=customXml/itemProps3.xml><?xml version="1.0" encoding="utf-8"?>
<ds:datastoreItem xmlns:ds="http://schemas.openxmlformats.org/officeDocument/2006/customXml" ds:itemID="{D18553CC-6E14-4646-ABE2-9BBBC7E46349}"/>
</file>

<file path=docProps/app.xml><?xml version="1.0" encoding="utf-8"?>
<Properties xmlns="http://schemas.openxmlformats.org/officeDocument/2006/extended-properties" xmlns:vt="http://schemas.openxmlformats.org/officeDocument/2006/docPropsVTypes">
  <TotalTime>0</TotalTime>
  <Words>1184</Words>
  <Application>Microsoft Office PowerPoint</Application>
  <PresentationFormat>Breitbild</PresentationFormat>
  <Paragraphs>159</Paragraphs>
  <Slides>41</Slides>
  <Notes>1</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41</vt:i4>
      </vt:variant>
    </vt:vector>
  </HeadingPairs>
  <TitlesOfParts>
    <vt:vector size="49" baseType="lpstr">
      <vt:lpstr>Arial</vt:lpstr>
      <vt:lpstr>Calibri</vt:lpstr>
      <vt:lpstr>Calibri Light</vt:lpstr>
      <vt:lpstr>Cambria Math</vt:lpstr>
      <vt:lpstr>Century Gothic</vt:lpstr>
      <vt:lpstr>Wingdings 2</vt:lpstr>
      <vt:lpstr>Office</vt:lpstr>
      <vt:lpstr>BrushVTI</vt:lpstr>
      <vt:lpstr>Elektrostatik und  -dynamik</vt:lpstr>
      <vt:lpstr> Atommodell </vt:lpstr>
      <vt:lpstr> Dissoziation von Natriumchlorid (Kochsalz) in Wasser</vt:lpstr>
      <vt:lpstr>Die elektrische Ladung </vt:lpstr>
      <vt:lpstr>Die Größe der elektrischen Ladung</vt:lpstr>
      <vt:lpstr>PowerPoint-Präsentation</vt:lpstr>
      <vt:lpstr>Aufgaben: elektrische Ladung </vt:lpstr>
      <vt:lpstr>Kräfte zwischen elektrostatisch geladenen Körpern</vt:lpstr>
      <vt:lpstr>Nachweis elektrostatischer Ladungen</vt:lpstr>
      <vt:lpstr> LB S.105 </vt:lpstr>
      <vt:lpstr> LB S.105 </vt:lpstr>
      <vt:lpstr>Der Luftballon und das Wasser </vt:lpstr>
      <vt:lpstr> Wassermolekül als Dipol </vt:lpstr>
      <vt:lpstr>PowerPoint-Präsentation</vt:lpstr>
      <vt:lpstr>Ladungsausgleich </vt:lpstr>
      <vt:lpstr> LB DUDEN S. 122 Nr.3 </vt:lpstr>
      <vt:lpstr> Influenz </vt:lpstr>
      <vt:lpstr>Influenzmaschine </vt:lpstr>
      <vt:lpstr>Polarisation </vt:lpstr>
      <vt:lpstr>LB DUDEN S.122 Nr.5 </vt:lpstr>
      <vt:lpstr>Aufgabe: Polarisation oder Influenz</vt:lpstr>
      <vt:lpstr>Nenne Möglichkeiten der Ladungstrennung</vt:lpstr>
      <vt:lpstr>Strom als bewegte Ladung</vt:lpstr>
      <vt:lpstr>Ladungsmessung (LB S.107)</vt:lpstr>
      <vt:lpstr>Erhaltungssatz der Ladung </vt:lpstr>
      <vt:lpstr>Nah- und Fernwirkungstheorie</vt:lpstr>
      <vt:lpstr>Elektrostatisches Feld (Nahwirkungstheorie) </vt:lpstr>
      <vt:lpstr>Das Feldlinienbild des elek-trischen Feldes</vt:lpstr>
      <vt:lpstr>Formen des elektrischen Feldes</vt:lpstr>
      <vt:lpstr>Formen des elektrischen Feldes</vt:lpstr>
      <vt:lpstr>Homogenes Feld </vt:lpstr>
      <vt:lpstr>LB DUDEN S.122 Nr.12 und Nr.13</vt:lpstr>
      <vt:lpstr>Ladungsausgleich - Gewitter </vt:lpstr>
      <vt:lpstr> Faradayscher Käfig </vt:lpstr>
      <vt:lpstr>Abschirmung elektrischer Felder</vt:lpstr>
      <vt:lpstr>Blitzableiter </vt:lpstr>
      <vt:lpstr>Die elektrische Feldstärke </vt:lpstr>
      <vt:lpstr>Die elektrische Feldstärke </vt:lpstr>
      <vt:lpstr>Coulombsches Gesetz</vt:lpstr>
      <vt:lpstr>Relative Permittivität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Elektrostatik und  -dynamik</dc:title>
  <dc:creator>Oliver Kramer</dc:creator>
  <cp:lastModifiedBy>Oliver Kramer</cp:lastModifiedBy>
  <cp:revision>136</cp:revision>
  <dcterms:created xsi:type="dcterms:W3CDTF">2023-01-27T09:44:51Z</dcterms:created>
  <dcterms:modified xsi:type="dcterms:W3CDTF">2023-01-29T14:42:16Z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0x010100D947269D3B29DC49A6435817E617189C</vt:lpwstr>
  </property>
</Properties>
</file>